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5" d="100"/>
          <a:sy n="95" d="100"/>
        </p:scale>
        <p:origin x="2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B060751-37A2-4FAB-B1E6-DFB27EA7E320}" type="datetimeFigureOut">
              <a:rPr lang="es-CO" smtClean="0"/>
              <a:t>14/02/2023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5640003-B30E-4996-9B53-C5709F0251DB}"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318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060751-37A2-4FAB-B1E6-DFB27EA7E320}" type="datetimeFigureOut">
              <a:rPr lang="es-CO" smtClean="0"/>
              <a:t>14/02/2023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47411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060751-37A2-4FAB-B1E6-DFB27EA7E320}" type="datetimeFigureOut">
              <a:rPr lang="es-CO" smtClean="0"/>
              <a:t>14/02/2023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385625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060751-37A2-4FAB-B1E6-DFB27EA7E320}" type="datetimeFigureOut">
              <a:rPr lang="es-CO" smtClean="0"/>
              <a:t>14/02/2023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377746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B060751-37A2-4FAB-B1E6-DFB27EA7E320}" type="datetimeFigureOut">
              <a:rPr lang="es-CO" smtClean="0"/>
              <a:t>14/02/2023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5640003-B30E-4996-9B53-C5709F0251DB}"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9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B060751-37A2-4FAB-B1E6-DFB27EA7E320}" type="datetimeFigureOut">
              <a:rPr lang="es-CO" smtClean="0"/>
              <a:t>14/02/2023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390050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B060751-37A2-4FAB-B1E6-DFB27EA7E320}" type="datetimeFigureOut">
              <a:rPr lang="es-CO" smtClean="0"/>
              <a:t>14/02/2023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760596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B060751-37A2-4FAB-B1E6-DFB27EA7E320}" type="datetimeFigureOut">
              <a:rPr lang="es-CO" smtClean="0"/>
              <a:t>14/02/2023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2504166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B060751-37A2-4FAB-B1E6-DFB27EA7E320}" type="datetimeFigureOut">
              <a:rPr lang="es-CO" smtClean="0"/>
              <a:t>14/02/2023</a:t>
            </a:fld>
            <a:endParaRPr lang="es-CO"/>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O"/>
          </a:p>
        </p:txBody>
      </p:sp>
      <p:sp>
        <p:nvSpPr>
          <p:cNvPr id="9" name="Slide Number Placeholder 8"/>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684023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B060751-37A2-4FAB-B1E6-DFB27EA7E320}" type="datetimeFigureOut">
              <a:rPr lang="es-CO" smtClean="0"/>
              <a:t>14/02/2023</a:t>
            </a:fld>
            <a:endParaRPr lang="es-CO"/>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O"/>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5640003-B30E-4996-9B53-C5709F0251DB}" type="slidenum">
              <a:rPr lang="es-CO" smtClean="0"/>
              <a:t>‹Nº›</a:t>
            </a:fld>
            <a:endParaRPr lang="es-CO"/>
          </a:p>
        </p:txBody>
      </p:sp>
    </p:spTree>
    <p:extLst>
      <p:ext uri="{BB962C8B-B14F-4D97-AF65-F5344CB8AC3E}">
        <p14:creationId xmlns:p14="http://schemas.microsoft.com/office/powerpoint/2010/main" val="3901693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B060751-37A2-4FAB-B1E6-DFB27EA7E320}" type="datetimeFigureOut">
              <a:rPr lang="es-CO" smtClean="0"/>
              <a:t>14/02/2023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5640003-B30E-4996-9B53-C5709F0251DB}" type="slidenum">
              <a:rPr lang="es-CO" smtClean="0"/>
              <a:t>‹Nº›</a:t>
            </a:fld>
            <a:endParaRPr lang="es-CO"/>
          </a:p>
        </p:txBody>
      </p:sp>
    </p:spTree>
    <p:extLst>
      <p:ext uri="{BB962C8B-B14F-4D97-AF65-F5344CB8AC3E}">
        <p14:creationId xmlns:p14="http://schemas.microsoft.com/office/powerpoint/2010/main" val="263288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B060751-37A2-4FAB-B1E6-DFB27EA7E320}" type="datetimeFigureOut">
              <a:rPr lang="es-CO" smtClean="0"/>
              <a:t>14/02/2023</a:t>
            </a:fld>
            <a:endParaRPr lang="es-CO"/>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O"/>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5640003-B30E-4996-9B53-C5709F0251DB}" type="slidenum">
              <a:rPr lang="es-CO" smtClean="0"/>
              <a:t>‹Nº›</a:t>
            </a:fld>
            <a:endParaRPr lang="es-CO"/>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2838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920DB2-D72D-4F2E-AF85-B715D5FEA814}"/>
              </a:ext>
            </a:extLst>
          </p:cNvPr>
          <p:cNvSpPr>
            <a:spLocks noGrp="1"/>
          </p:cNvSpPr>
          <p:nvPr>
            <p:ph type="ctrTitle"/>
          </p:nvPr>
        </p:nvSpPr>
        <p:spPr>
          <a:xfrm>
            <a:off x="1100051" y="1259380"/>
            <a:ext cx="10058400" cy="3566160"/>
          </a:xfrm>
        </p:spPr>
        <p:txBody>
          <a:bodyPr>
            <a:noAutofit/>
          </a:bodyPr>
          <a:lstStyle/>
          <a:p>
            <a:pPr algn="r"/>
            <a:br>
              <a:rPr lang="es-CO" sz="4800" b="1" dirty="0"/>
            </a:br>
            <a:br>
              <a:rPr lang="es-CO" sz="4800" b="1" dirty="0"/>
            </a:br>
            <a:r>
              <a:rPr lang="es-CO" sz="4800" b="1" dirty="0"/>
              <a:t>INFORME DE AVANCES EN PLAN DE ACCIÓN DE LOS PROGRAMAS DE JUSTICIA RESTAURATIVA Y DE SEGUIMIENTO JUDICIAL A TRATAMIENTO DE DROGAS</a:t>
            </a:r>
            <a:br>
              <a:rPr lang="es-CO" sz="4800" dirty="0"/>
            </a:br>
            <a:r>
              <a:rPr lang="es-CO" sz="4800" b="1" dirty="0"/>
              <a:t> </a:t>
            </a:r>
            <a:br>
              <a:rPr lang="es-CO" sz="4800" b="1" dirty="0"/>
            </a:br>
            <a:r>
              <a:rPr lang="es-CO" sz="4800" b="1" dirty="0"/>
              <a:t>2022</a:t>
            </a:r>
            <a:br>
              <a:rPr lang="es-CO" sz="4800" dirty="0"/>
            </a:br>
            <a:endParaRPr lang="es-CO" sz="4800" dirty="0"/>
          </a:p>
        </p:txBody>
      </p:sp>
      <p:sp>
        <p:nvSpPr>
          <p:cNvPr id="3" name="Subtítulo 2">
            <a:extLst>
              <a:ext uri="{FF2B5EF4-FFF2-40B4-BE49-F238E27FC236}">
                <a16:creationId xmlns:a16="http://schemas.microsoft.com/office/drawing/2014/main" id="{82D8C39B-5710-4B2D-8C66-723EA7D2694B}"/>
              </a:ext>
            </a:extLst>
          </p:cNvPr>
          <p:cNvSpPr>
            <a:spLocks noGrp="1"/>
          </p:cNvSpPr>
          <p:nvPr>
            <p:ph type="subTitle" idx="1"/>
          </p:nvPr>
        </p:nvSpPr>
        <p:spPr/>
        <p:txBody>
          <a:bodyPr>
            <a:normAutofit fontScale="85000" lnSpcReduction="20000"/>
          </a:bodyPr>
          <a:lstStyle/>
          <a:p>
            <a:pPr algn="r"/>
            <a:r>
              <a:rPr lang="es-CO" b="1" dirty="0">
                <a:solidFill>
                  <a:schemeClr val="tx1"/>
                </a:solidFill>
              </a:rPr>
              <a:t>juan mauricio peña </a:t>
            </a:r>
            <a:r>
              <a:rPr lang="es-CO" b="1" dirty="0" err="1">
                <a:solidFill>
                  <a:schemeClr val="tx1"/>
                </a:solidFill>
              </a:rPr>
              <a:t>salazar</a:t>
            </a:r>
            <a:r>
              <a:rPr lang="es-CO" b="1" dirty="0">
                <a:solidFill>
                  <a:schemeClr val="tx1"/>
                </a:solidFill>
              </a:rPr>
              <a:t>. </a:t>
            </a:r>
          </a:p>
          <a:p>
            <a:pPr algn="r"/>
            <a:r>
              <a:rPr lang="es-CO" dirty="0">
                <a:solidFill>
                  <a:schemeClr val="tx1"/>
                </a:solidFill>
              </a:rPr>
              <a:t>Juez Coordinador del Centro de SERVICIOS </a:t>
            </a:r>
          </a:p>
          <a:p>
            <a:pPr algn="r"/>
            <a:r>
              <a:rPr lang="es-CO" dirty="0">
                <a:solidFill>
                  <a:schemeClr val="tx1"/>
                </a:solidFill>
              </a:rPr>
              <a:t>DE LOS Juzgados </a:t>
            </a:r>
            <a:r>
              <a:rPr lang="es-CO" dirty="0" err="1">
                <a:solidFill>
                  <a:schemeClr val="tx1"/>
                </a:solidFill>
              </a:rPr>
              <a:t>PenALES</a:t>
            </a:r>
            <a:r>
              <a:rPr lang="es-CO" dirty="0">
                <a:solidFill>
                  <a:schemeClr val="tx1"/>
                </a:solidFill>
              </a:rPr>
              <a:t> PARA ADOLESCENTES</a:t>
            </a:r>
          </a:p>
        </p:txBody>
      </p:sp>
    </p:spTree>
    <p:extLst>
      <p:ext uri="{BB962C8B-B14F-4D97-AF65-F5344CB8AC3E}">
        <p14:creationId xmlns:p14="http://schemas.microsoft.com/office/powerpoint/2010/main" val="1712204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9010A2F-6D4B-4243-8795-999636DD353C}"/>
              </a:ext>
            </a:extLst>
          </p:cNvPr>
          <p:cNvSpPr/>
          <p:nvPr/>
        </p:nvSpPr>
        <p:spPr>
          <a:xfrm>
            <a:off x="555812" y="995083"/>
            <a:ext cx="11080376" cy="4279120"/>
          </a:xfrm>
          <a:prstGeom prst="rect">
            <a:avLst/>
          </a:prstGeom>
        </p:spPr>
        <p:txBody>
          <a:bodyPr wrap="square">
            <a:spAutoFit/>
          </a:bodyPr>
          <a:lstStyle/>
          <a:p>
            <a:pPr lvl="1" algn="just">
              <a:lnSpc>
                <a:spcPct val="107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2.1. ACTIVIDAD. Definir los criterios de medición y evaluación de la implementación de las Prácticas de Justicia Juvenil Restaurativa en el Departamento de Caldas</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6000"/>
              </a:lnSpc>
              <a:spcAft>
                <a:spcPts val="0"/>
              </a:spcAft>
            </a:pPr>
            <a:r>
              <a:rPr lang="es-CO" sz="2500" dirty="0">
                <a:latin typeface="Arial" panose="020B0604020202020204" pitchFamily="34" charset="0"/>
                <a:ea typeface="Calibri" panose="020F0502020204030204" pitchFamily="34" charset="0"/>
                <a:cs typeface="Times New Roman" panose="02020603050405020304" pitchFamily="18" charset="0"/>
              </a:rPr>
              <a:t>Pendiente por definir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2.2. ACTIVIDAD. Medir y Evaluar la implementación de las Prácticas de Justicia Juvenil Restaurativa en el Departamento de Caldas</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b="1"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O" sz="2500" dirty="0">
                <a:latin typeface="Arial" panose="020B0604020202020204" pitchFamily="34" charset="0"/>
                <a:ea typeface="Calibri" panose="020F0502020204030204" pitchFamily="34" charset="0"/>
              </a:rPr>
              <a:t>Pendiente por definir </a:t>
            </a:r>
            <a:endParaRPr lang="es-CO" sz="2500" dirty="0"/>
          </a:p>
        </p:txBody>
      </p:sp>
    </p:spTree>
    <p:extLst>
      <p:ext uri="{BB962C8B-B14F-4D97-AF65-F5344CB8AC3E}">
        <p14:creationId xmlns:p14="http://schemas.microsoft.com/office/powerpoint/2010/main" val="2778069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BBA36DB-83AC-4F59-9CC8-DB1EB1D409BB}"/>
              </a:ext>
            </a:extLst>
          </p:cNvPr>
          <p:cNvSpPr/>
          <p:nvPr/>
        </p:nvSpPr>
        <p:spPr>
          <a:xfrm>
            <a:off x="1344706" y="1948082"/>
            <a:ext cx="10031506" cy="1888722"/>
          </a:xfrm>
          <a:prstGeom prst="rect">
            <a:avLst/>
          </a:prstGeom>
        </p:spPr>
        <p:txBody>
          <a:bodyPr wrap="square">
            <a:spAutoFit/>
          </a:bodyPr>
          <a:lstStyle/>
          <a:p>
            <a:pPr algn="just">
              <a:lnSpc>
                <a:spcPct val="106000"/>
              </a:lnSpc>
              <a:spcAft>
                <a:spcPts val="0"/>
              </a:spcAft>
            </a:pPr>
            <a:r>
              <a:rPr lang="es-CO" b="1" dirty="0">
                <a:latin typeface="Arial" panose="020B0604020202020204" pitchFamily="34" charset="0"/>
                <a:ea typeface="Calibri" panose="020F0502020204030204" pitchFamily="34" charset="0"/>
                <a:cs typeface="Times New Roman" panose="02020603050405020304" pitchFamily="18" charset="0"/>
              </a:rPr>
              <a:t> </a:t>
            </a:r>
            <a:endParaRPr lang="es-CO"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LÍNEA ESTRATÉGICA. </a:t>
            </a:r>
          </a:p>
          <a:p>
            <a:pPr algn="just">
              <a:lnSpc>
                <a:spcPct val="106000"/>
              </a:lnSpc>
              <a:spcAft>
                <a:spcPts val="0"/>
              </a:spcAft>
            </a:pP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SEGUIMIENTO JUDICIAL A TRATAMIENTO DE DROGAS</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b="1" dirty="0">
                <a:latin typeface="Arial" panose="020B0604020202020204" pitchFamily="34" charset="0"/>
                <a:ea typeface="Calibri" panose="020F0502020204030204" pitchFamily="34" charset="0"/>
                <a:cs typeface="Times New Roman" panose="02020603050405020304" pitchFamily="18" charset="0"/>
              </a:rPr>
              <a:t>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5245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4DCA830-BA7A-4ABB-91E2-21D2EE228BB1}"/>
              </a:ext>
            </a:extLst>
          </p:cNvPr>
          <p:cNvSpPr/>
          <p:nvPr/>
        </p:nvSpPr>
        <p:spPr>
          <a:xfrm>
            <a:off x="457200" y="610375"/>
            <a:ext cx="10730752" cy="5637249"/>
          </a:xfrm>
          <a:prstGeom prst="rect">
            <a:avLst/>
          </a:prstGeom>
        </p:spPr>
        <p:txBody>
          <a:bodyPr wrap="square">
            <a:spAutoFit/>
          </a:bodyPr>
          <a:lstStyle/>
          <a:p>
            <a:pPr algn="just">
              <a:lnSpc>
                <a:spcPct val="106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2.1. Participar en las jornadas de </a:t>
            </a:r>
            <a:r>
              <a:rPr lang="es-CO" sz="2000" b="1" dirty="0" err="1">
                <a:latin typeface="Arial" panose="020B0604020202020204" pitchFamily="34" charset="0"/>
                <a:ea typeface="Calibri" panose="020F0502020204030204" pitchFamily="34" charset="0"/>
                <a:cs typeface="Times New Roman" panose="02020603050405020304" pitchFamily="18" charset="0"/>
              </a:rPr>
              <a:t>Planeacion</a:t>
            </a:r>
            <a:r>
              <a:rPr lang="es-CO" sz="2000" b="1" dirty="0">
                <a:latin typeface="Arial" panose="020B0604020202020204" pitchFamily="34" charset="0"/>
                <a:ea typeface="Calibri" panose="020F0502020204030204" pitchFamily="34" charset="0"/>
                <a:cs typeface="Times New Roman" panose="02020603050405020304" pitchFamily="18" charset="0"/>
              </a:rPr>
              <a:t> y Alistamiento del Programa de Seguimiento Judicial a Tratamiento de Drogas</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000" dirty="0">
                <a:latin typeface="Arial" panose="020B0604020202020204" pitchFamily="34" charset="0"/>
                <a:ea typeface="Calibri" panose="020F0502020204030204" pitchFamily="34" charset="0"/>
                <a:cs typeface="Times New Roman" panose="02020603050405020304" pitchFamily="18" charset="0"/>
              </a:rPr>
              <a:t>Los representantes de cada institución hemos participado en las capacitaciones que periódicamente se han impartido respecto de este programa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2.2. Establecer las actividades que se deben realizar para dar cumplimiento al Programa de Seguimiento Judicial al Tratamiento de Drogas en adolescentes vinculados al Sistema de Responsabilidad Penal para Adolescentes, en su fase de seguimiento judicial. Plan de Acción.</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000" dirty="0">
                <a:latin typeface="Arial" panose="020B0604020202020204" pitchFamily="34" charset="0"/>
                <a:ea typeface="Calibri" panose="020F0502020204030204" pitchFamily="34" charset="0"/>
                <a:cs typeface="Times New Roman" panose="02020603050405020304" pitchFamily="18" charset="0"/>
              </a:rPr>
              <a:t>Ya está conformado el equipo base: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Coordinador (Dr. Jorge Eduardo García)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Profesional en tratamiento (Doctora Julia Clemencia Álvarez)</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Profesional de enlace (pendiente, por lo pronto la doctora Julia adelantará dichas gestiones).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Apoyo del Dr. Jonathan (Línea 106)</a:t>
            </a: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2282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DA52891-1D16-4EC1-81DE-C48E181E9D21}"/>
              </a:ext>
            </a:extLst>
          </p:cNvPr>
          <p:cNvSpPr/>
          <p:nvPr/>
        </p:nvSpPr>
        <p:spPr>
          <a:xfrm>
            <a:off x="215154" y="591671"/>
            <a:ext cx="11403106" cy="5265352"/>
          </a:xfrm>
          <a:prstGeom prst="rect">
            <a:avLst/>
          </a:prstGeom>
        </p:spPr>
        <p:txBody>
          <a:bodyPr wrap="square">
            <a:spAutoFit/>
          </a:bodyPr>
          <a:lstStyle/>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2.3. Definir y priorizar los delitos a tratar en fase previa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dirty="0">
                <a:latin typeface="Arial" panose="020B0604020202020204" pitchFamily="34" charset="0"/>
                <a:ea typeface="Calibri" panose="020F0502020204030204" pitchFamily="34" charset="0"/>
                <a:cs typeface="Times New Roman" panose="02020603050405020304" pitchFamily="18" charset="0"/>
              </a:rPr>
              <a:t>Fiscalía ya lo viene haciendo. Fiscalía es libre a la hora de definirlo.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2.4. Definir quienes conformarán el comité de estudio de casos.</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dirty="0">
                <a:latin typeface="Arial" panose="020B0604020202020204" pitchFamily="34" charset="0"/>
                <a:ea typeface="Calibri" panose="020F0502020204030204" pitchFamily="34" charset="0"/>
                <a:cs typeface="Times New Roman" panose="02020603050405020304" pitchFamily="18" charset="0"/>
              </a:rPr>
              <a:t>Juez Coordinador, quien se encarga de convocar e instalar la mesa. Director del Centro de Servicios Judiciales de los Juzgados Penales para Adolescentes, quien realiza labores de secretaría técnica; Ministerio Público (Procurador); Defensoría del Pueblo (venía en dicha labor, el doctor Jorge Eduardo Castrillón Grajales -confiamos que continúe); Fiscalía (doctor Hernando Vargas); equipos de Defensorías de Familia (Ana Milena Montealegre y Holman Alberto Pérez).</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b="1" dirty="0">
                <a:latin typeface="Arial" panose="020B0604020202020204" pitchFamily="34" charset="0"/>
                <a:ea typeface="Calibri" panose="020F0502020204030204" pitchFamily="34" charset="0"/>
                <a:cs typeface="Times New Roman" panose="02020603050405020304" pitchFamily="18" charset="0"/>
              </a:rPr>
              <a:t>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9233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A4333DC-9F67-4676-BFB3-7EE2221092FD}"/>
              </a:ext>
            </a:extLst>
          </p:cNvPr>
          <p:cNvSpPr/>
          <p:nvPr/>
        </p:nvSpPr>
        <p:spPr>
          <a:xfrm>
            <a:off x="484093" y="484094"/>
            <a:ext cx="11268635" cy="5265352"/>
          </a:xfrm>
          <a:prstGeom prst="rect">
            <a:avLst/>
          </a:prstGeom>
        </p:spPr>
        <p:txBody>
          <a:bodyPr wrap="square">
            <a:spAutoFit/>
          </a:bodyPr>
          <a:lstStyle/>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2.5. Implementar el "Programa de Seguimiento Judicial a Tratamiento de Drogas en el </a:t>
            </a:r>
            <a:r>
              <a:rPr lang="es-CO" sz="2500" b="1" dirty="0" err="1">
                <a:latin typeface="Arial" panose="020B0604020202020204" pitchFamily="34" charset="0"/>
                <a:ea typeface="Calibri" panose="020F0502020204030204" pitchFamily="34" charset="0"/>
                <a:cs typeface="Times New Roman" panose="02020603050405020304" pitchFamily="18" charset="0"/>
              </a:rPr>
              <a:t>SRPA"a</a:t>
            </a:r>
            <a:r>
              <a:rPr lang="es-CO" sz="2500" b="1" dirty="0">
                <a:latin typeface="Arial" panose="020B0604020202020204" pitchFamily="34" charset="0"/>
                <a:ea typeface="Calibri" panose="020F0502020204030204" pitchFamily="34" charset="0"/>
                <a:cs typeface="Times New Roman" panose="02020603050405020304" pitchFamily="18" charset="0"/>
              </a:rPr>
              <a:t> población mayor de 14 años y menor de 18 años que ingresa al Sistema de Responsabilidad Penal para Adolescentes por la presunta comisión de un delito, motivado por el consumo problemático de drogas ilícitas.</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2.6. Implementar el Programa de Seguimiento Judicial a Tratamiento de Drogas en el SRPA, desde el componente operativo, Jurídico, médico sanitario, de inclusión social y restaurativo.</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2.7. Evaluar e implementar ruta de seguimiento de cada caso, de los jóvenes que ingresen al programa</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CO" b="1" dirty="0">
                <a:latin typeface="Arial" panose="020B0604020202020204" pitchFamily="34" charset="0"/>
                <a:ea typeface="Calibri" panose="020F0502020204030204" pitchFamily="34" charset="0"/>
                <a:cs typeface="Times New Roman" panose="02020603050405020304" pitchFamily="18" charset="0"/>
              </a:rPr>
              <a:t>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9626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0BFDEC8-7A21-487F-826D-B7910684FD5F}"/>
              </a:ext>
            </a:extLst>
          </p:cNvPr>
          <p:cNvSpPr/>
          <p:nvPr/>
        </p:nvSpPr>
        <p:spPr>
          <a:xfrm>
            <a:off x="7046258" y="4328091"/>
            <a:ext cx="3601539" cy="375422"/>
          </a:xfrm>
          <a:prstGeom prst="rect">
            <a:avLst/>
          </a:prstGeom>
        </p:spPr>
        <p:txBody>
          <a:bodyPr wrap="square">
            <a:spAutoFit/>
          </a:bodyPr>
          <a:lstStyle/>
          <a:p>
            <a:pPr algn="ctr">
              <a:lnSpc>
                <a:spcPct val="106000"/>
              </a:lnSpc>
              <a:spcAft>
                <a:spcPts val="0"/>
              </a:spcAft>
            </a:pPr>
            <a:r>
              <a:rPr lang="es-CO" b="1" dirty="0">
                <a:latin typeface="Arial" panose="020B0604020202020204" pitchFamily="34" charset="0"/>
                <a:ea typeface="Calibri" panose="020F0502020204030204" pitchFamily="34" charset="0"/>
                <a:cs typeface="Times New Roman" panose="02020603050405020304" pitchFamily="18" charset="0"/>
              </a:rPr>
              <a:t>MUCHAS GRACIAS.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005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C86396E-D9BF-4ABF-B046-A0987B017A9B}"/>
              </a:ext>
            </a:extLst>
          </p:cNvPr>
          <p:cNvSpPr/>
          <p:nvPr/>
        </p:nvSpPr>
        <p:spPr>
          <a:xfrm>
            <a:off x="1371600" y="1183341"/>
            <a:ext cx="7772400" cy="2700483"/>
          </a:xfrm>
          <a:prstGeom prst="rect">
            <a:avLst/>
          </a:prstGeom>
        </p:spPr>
        <p:txBody>
          <a:bodyPr wrap="square">
            <a:spAutoFit/>
          </a:bodyPr>
          <a:lstStyle/>
          <a:p>
            <a:pPr marL="457200" algn="just">
              <a:lnSpc>
                <a:spcPct val="107000"/>
              </a:lnSpc>
              <a:spcAft>
                <a:spcPts val="0"/>
              </a:spcAft>
            </a:pPr>
            <a:r>
              <a:rPr lang="es-CO" sz="3200" b="1" dirty="0">
                <a:latin typeface="Arial" panose="020B0604020202020204" pitchFamily="34" charset="0"/>
                <a:ea typeface="Calibri" panose="020F0502020204030204" pitchFamily="34" charset="0"/>
                <a:cs typeface="Times New Roman" panose="02020603050405020304" pitchFamily="18" charset="0"/>
              </a:rPr>
              <a:t>LÍNEA ESTRATÉGICA: JUSTICIA RESTAURATIVA</a:t>
            </a:r>
          </a:p>
          <a:p>
            <a:pPr marL="457200" algn="just">
              <a:lnSpc>
                <a:spcPct val="107000"/>
              </a:lnSpc>
              <a:spcAft>
                <a:spcPts val="0"/>
              </a:spcAft>
            </a:pPr>
            <a:endParaRPr lang="es-CO" sz="32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3200" b="1" dirty="0">
                <a:latin typeface="Arial" panose="020B0604020202020204" pitchFamily="34" charset="0"/>
                <a:ea typeface="Calibri" panose="020F0502020204030204" pitchFamily="34" charset="0"/>
                <a:cs typeface="Times New Roman" panose="02020603050405020304" pitchFamily="18" charset="0"/>
              </a:rPr>
              <a:t>Informe para sesión del 13 de diciembre de 2022</a:t>
            </a:r>
            <a:endParaRPr lang="es-CO"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2958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54F462E-5232-47F4-9CC8-F8630C34AB41}"/>
              </a:ext>
            </a:extLst>
          </p:cNvPr>
          <p:cNvSpPr/>
          <p:nvPr/>
        </p:nvSpPr>
        <p:spPr>
          <a:xfrm>
            <a:off x="215154" y="215153"/>
            <a:ext cx="11976846" cy="6748642"/>
          </a:xfrm>
          <a:prstGeom prst="rect">
            <a:avLst/>
          </a:prstGeom>
        </p:spPr>
        <p:txBody>
          <a:bodyPr wrap="square">
            <a:spAutoFit/>
          </a:bodyPr>
          <a:lstStyle/>
          <a:p>
            <a:pPr lvl="0"/>
            <a:r>
              <a:rPr lang="es-CO" sz="2400" b="1" dirty="0"/>
              <a:t>ACCIÓN:</a:t>
            </a:r>
            <a:r>
              <a:rPr lang="es-CO" sz="2400" b="1" i="1" dirty="0"/>
              <a:t> Implementar el "Programa de Justicia Juvenil Restaurativa" en el contexto de los conflictos escolares por situaciones tipo III; en el marco del proceso penal (principio de oportunidad y semejantes) y en la fase de Ejecución de las Sanciones del SRPA</a:t>
            </a:r>
            <a:endParaRPr lang="es-CO" sz="2400" dirty="0"/>
          </a:p>
          <a:p>
            <a:r>
              <a:rPr lang="es-CO" sz="2400" b="1" i="1" dirty="0"/>
              <a:t> </a:t>
            </a:r>
            <a:endParaRPr lang="es-CO" sz="2400" dirty="0"/>
          </a:p>
          <a:p>
            <a:pPr lvl="0"/>
            <a:r>
              <a:rPr lang="es-CO" sz="2400" b="1" dirty="0"/>
              <a:t>ACTIVIDAD. </a:t>
            </a:r>
            <a:r>
              <a:rPr lang="es-CO" sz="2400" b="1" i="1" dirty="0"/>
              <a:t>Establecer y distribuir el vínculo digital de acceso al material bibliográfico del Programa en Justicia Juvenil Restaurativa, en asocio con la OIM, para garantizar la consulta permanente</a:t>
            </a:r>
            <a:endParaRPr lang="es-CO" sz="2400" dirty="0"/>
          </a:p>
          <a:p>
            <a:r>
              <a:rPr lang="es-CO" sz="2400" dirty="0"/>
              <a:t> </a:t>
            </a:r>
          </a:p>
          <a:p>
            <a:r>
              <a:rPr lang="es-CO" sz="2400" dirty="0"/>
              <a:t>Hemos creado repositorio documental y estadístico de experiencias en Justicia Juvenil Restaurativa y en Seguimiento Judicial a Tratamiento de Drogas. Se alimentará con las Actas de las reuniones del Comité de Seguimiento del Programa de Seguimiento Judicial a Tratamiento de Drogas y la evidencia de algunas de las prácticas restaurativas que puedan publicitarse. También, con varios documentos base de ambos programas.</a:t>
            </a:r>
          </a:p>
          <a:p>
            <a:endParaRPr lang="es-CO" sz="2400" dirty="0"/>
          </a:p>
          <a:p>
            <a:r>
              <a:rPr lang="es-CO" sz="2400" dirty="0">
                <a:latin typeface="Arial" panose="020B0604020202020204" pitchFamily="34" charset="0"/>
                <a:ea typeface="Calibri" panose="020F0502020204030204" pitchFamily="34" charset="0"/>
                <a:cs typeface="Times New Roman" panose="02020603050405020304" pitchFamily="18" charset="0"/>
              </a:rPr>
              <a:t>1.1.2. El día 6 de octubre participamos en conversatorio sobre Seguimiento Judicial a Tratamiento de Drogas en Universidad de Caldas.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endParaRPr lang="es-CO" sz="2400" dirty="0"/>
          </a:p>
          <a:p>
            <a:pPr marL="342900" lvl="0" indent="-342900" algn="just">
              <a:lnSpc>
                <a:spcPct val="107000"/>
              </a:lnSpc>
              <a:spcAft>
                <a:spcPts val="0"/>
              </a:spcAft>
              <a:buFont typeface="+mj-lt"/>
              <a:buAutoNum type="arabicPeriod"/>
            </a:pPr>
            <a:endParaRPr lang="es-CO"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754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600D44-290A-418E-93A1-0DA5A7DF70EA}"/>
              </a:ext>
            </a:extLst>
          </p:cNvPr>
          <p:cNvSpPr/>
          <p:nvPr/>
        </p:nvSpPr>
        <p:spPr>
          <a:xfrm>
            <a:off x="542364" y="644692"/>
            <a:ext cx="11107271" cy="7104253"/>
          </a:xfrm>
          <a:prstGeom prst="rect">
            <a:avLst/>
          </a:prstGeom>
        </p:spPr>
        <p:txBody>
          <a:bodyPr wrap="square">
            <a:spAutoFit/>
          </a:bodyPr>
          <a:lstStyle/>
          <a:p>
            <a:pPr>
              <a:lnSpc>
                <a:spcPct val="107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1.1.3. Los días 13 y 14 de octubre tuvimos capacitación dictada por jueces y magistrados y miembros del ICBF nivel central y regional, en el SRPA. </a:t>
            </a:r>
          </a:p>
          <a:p>
            <a:pPr>
              <a:lnSpc>
                <a:spcPct val="107000"/>
              </a:lnSpc>
              <a:spcAft>
                <a:spcPts val="0"/>
              </a:spcAft>
            </a:pPr>
            <a:endParaRPr lang="es-CO"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CO" sz="2000" b="1" dirty="0">
                <a:latin typeface="Calibri" panose="020F0502020204030204" pitchFamily="34" charset="0"/>
                <a:ea typeface="Calibri" panose="020F0502020204030204" pitchFamily="34" charset="0"/>
                <a:cs typeface="Times New Roman" panose="02020603050405020304" pitchFamily="18" charset="0"/>
              </a:rPr>
              <a:t>- </a:t>
            </a:r>
            <a:r>
              <a:rPr lang="es-CO" sz="2000" dirty="0">
                <a:latin typeface="Arial" panose="020B0604020202020204" pitchFamily="34" charset="0"/>
                <a:ea typeface="Calibri" panose="020F0502020204030204" pitchFamily="34" charset="0"/>
                <a:cs typeface="Times New Roman" panose="02020603050405020304" pitchFamily="18" charset="0"/>
              </a:rPr>
              <a:t>Se abordaron temas de estándares internacionales en el SRPA.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Actualización jurisprudencial en temas de discusión del SRPA.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Procedencia de privación de la libertad.</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Papel del defensor de familia en el escenario judicial dentro del SRPA.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Qué hacer en casos en que los jóvenes se allanan a cargos en traslado de escrito de acusación y luego no comparece a verificación de allanamiento ante juez de conocimiento.</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Programa de Justicia Restaurativa. Conceptos básicos.</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Justicia restaurativa y seguimiento judicial a tratamiento de drogas. Perspectiva judicial. Fundamentos legales y jurisprudenciales.</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Perspectiva de género en el SRPA.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Articulación Interinstitucional dentro del SRPA.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Arial" panose="020B0604020202020204" pitchFamily="34" charset="0"/>
              <a:buChar char="-"/>
            </a:pPr>
            <a:r>
              <a:rPr lang="es-CO" sz="2000" dirty="0">
                <a:latin typeface="Arial" panose="020B0604020202020204" pitchFamily="34" charset="0"/>
                <a:ea typeface="Calibri" panose="020F0502020204030204" pitchFamily="34" charset="0"/>
                <a:cs typeface="Times New Roman" panose="02020603050405020304" pitchFamily="18" charset="0"/>
              </a:rPr>
              <a:t>Papel de los entes territoriales.</a:t>
            </a:r>
          </a:p>
          <a:p>
            <a:pPr lvl="0" algn="just">
              <a:lnSpc>
                <a:spcPct val="107000"/>
              </a:lnSpc>
              <a:spcAft>
                <a:spcPts val="0"/>
              </a:spcAft>
            </a:pPr>
            <a:endParaRPr lang="es-CO" sz="2000" b="1" dirty="0"/>
          </a:p>
          <a:p>
            <a:pPr marL="342900" lvl="0" indent="-342900" algn="just">
              <a:lnSpc>
                <a:spcPct val="107000"/>
              </a:lnSpc>
              <a:spcAft>
                <a:spcPts val="0"/>
              </a:spcAft>
              <a:buFont typeface="Arial" panose="020B0604020202020204" pitchFamily="34" charset="0"/>
              <a:buChar char="-"/>
            </a:pPr>
            <a:endParaRPr lang="es-CO"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4089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56949D9-46B9-4822-A8AD-A03EF1417872}"/>
              </a:ext>
            </a:extLst>
          </p:cNvPr>
          <p:cNvSpPr/>
          <p:nvPr/>
        </p:nvSpPr>
        <p:spPr>
          <a:xfrm>
            <a:off x="754666" y="347994"/>
            <a:ext cx="11053482" cy="11224291"/>
          </a:xfrm>
          <a:prstGeom prst="rect">
            <a:avLst/>
          </a:prstGeom>
        </p:spPr>
        <p:txBody>
          <a:bodyPr wrap="square">
            <a:spAutoFit/>
          </a:bodyPr>
          <a:lstStyle/>
          <a:p>
            <a:pPr marL="188913" lvl="2" algn="just">
              <a:lnSpc>
                <a:spcPct val="107000"/>
              </a:lnSpc>
              <a:spcAft>
                <a:spcPts val="0"/>
              </a:spcAft>
            </a:pPr>
            <a:r>
              <a:rPr lang="es-CO" sz="2000" b="1" dirty="0">
                <a:latin typeface="Arial" panose="020B0604020202020204" pitchFamily="34" charset="0"/>
                <a:ea typeface="Calibri" panose="020F0502020204030204" pitchFamily="34" charset="0"/>
                <a:cs typeface="Arial" panose="020B0604020202020204" pitchFamily="34" charset="0"/>
              </a:rPr>
              <a:t>1.1.4. El pasado 21 de octubre participamos del 2do. Conversatorio Regional de las Mesas de Justicia Restaurativa del Tolima, Quindío y Caldas. </a:t>
            </a:r>
          </a:p>
          <a:p>
            <a:pPr marL="531813" lvl="2" indent="-342900" algn="just">
              <a:lnSpc>
                <a:spcPct val="107000"/>
              </a:lnSpc>
              <a:spcAft>
                <a:spcPts val="0"/>
              </a:spcAft>
              <a:buFontTx/>
              <a:buChar char="-"/>
            </a:pPr>
            <a:r>
              <a:rPr lang="es-CO" sz="2000" dirty="0">
                <a:latin typeface="Arial" panose="020B0604020202020204" pitchFamily="34" charset="0"/>
                <a:ea typeface="Calibri" panose="020F0502020204030204" pitchFamily="34" charset="0"/>
                <a:cs typeface="Arial" panose="020B0604020202020204" pitchFamily="34" charset="0"/>
              </a:rPr>
              <a:t>Narramos nuestras experiencias en Caldas</a:t>
            </a:r>
          </a:p>
          <a:p>
            <a:pPr marL="531813" lvl="2" indent="-342900" algn="just">
              <a:lnSpc>
                <a:spcPct val="107000"/>
              </a:lnSpc>
              <a:spcAft>
                <a:spcPts val="0"/>
              </a:spcAft>
              <a:buFontTx/>
              <a:buChar char="-"/>
            </a:pPr>
            <a:r>
              <a:rPr lang="es-CO" sz="2000" dirty="0">
                <a:latin typeface="Arial" panose="020B0604020202020204" pitchFamily="34" charset="0"/>
                <a:ea typeface="Calibri" panose="020F0502020204030204" pitchFamily="34" charset="0"/>
                <a:cs typeface="Arial" panose="020B0604020202020204" pitchFamily="34" charset="0"/>
              </a:rPr>
              <a:t>Planteamos los retos hacia los cuales queremos dirigir el programa.</a:t>
            </a:r>
          </a:p>
          <a:p>
            <a:pPr marL="531813" lvl="2" indent="-342900" algn="just">
              <a:lnSpc>
                <a:spcPct val="107000"/>
              </a:lnSpc>
              <a:spcAft>
                <a:spcPts val="0"/>
              </a:spcAft>
              <a:buFontTx/>
              <a:buChar char="-"/>
            </a:pPr>
            <a:endParaRPr lang="es-CO" sz="1200" b="1" dirty="0">
              <a:latin typeface="Arial" panose="020B0604020202020204" pitchFamily="34" charset="0"/>
              <a:cs typeface="Arial" panose="020B0604020202020204" pitchFamily="34" charset="0"/>
            </a:endParaRPr>
          </a:p>
          <a:p>
            <a:pPr marL="188913" lvl="2" algn="just">
              <a:lnSpc>
                <a:spcPct val="107000"/>
              </a:lnSpc>
              <a:spcAft>
                <a:spcPts val="0"/>
              </a:spcAft>
            </a:pPr>
            <a:r>
              <a:rPr lang="es-CO" sz="2000" b="1" dirty="0">
                <a:latin typeface="Arial" panose="020B0604020202020204" pitchFamily="34" charset="0"/>
                <a:cs typeface="Arial" panose="020B0604020202020204" pitchFamily="34" charset="0"/>
              </a:rPr>
              <a:t>1.2. ACTIVIDAD. Identificar los casos (en conflictos escolares por situaciones tipo III; las indagaciones, investigaciones y juicios; y las sanciones vigentes) donde sea procedente aplicar la JJR.</a:t>
            </a:r>
            <a:endParaRPr lang="es-CO" sz="2000" dirty="0">
              <a:latin typeface="Arial" panose="020B0604020202020204" pitchFamily="34" charset="0"/>
              <a:cs typeface="Arial" panose="020B0604020202020204" pitchFamily="34" charset="0"/>
            </a:endParaRPr>
          </a:p>
          <a:p>
            <a:pPr marL="188913" lvl="2" algn="just">
              <a:lnSpc>
                <a:spcPct val="107000"/>
              </a:lnSpc>
              <a:spcAft>
                <a:spcPts val="500"/>
              </a:spcAft>
            </a:pPr>
            <a:endParaRPr lang="es-CO" sz="1050" b="1" dirty="0">
              <a:latin typeface="Arial" panose="020B0604020202020204" pitchFamily="34" charset="0"/>
              <a:cs typeface="Arial" panose="020B0604020202020204" pitchFamily="34" charset="0"/>
            </a:endParaRPr>
          </a:p>
          <a:p>
            <a:pPr>
              <a:spcAft>
                <a:spcPts val="500"/>
              </a:spcAft>
            </a:pPr>
            <a:r>
              <a:rPr lang="es-CO" sz="2000" b="1" dirty="0">
                <a:latin typeface="Arial" panose="020B0604020202020204" pitchFamily="34" charset="0"/>
                <a:cs typeface="Arial" panose="020B0604020202020204" pitchFamily="34" charset="0"/>
              </a:rPr>
              <a:t>1.2.1.</a:t>
            </a:r>
            <a:r>
              <a:rPr lang="es-CO" sz="2000" dirty="0">
                <a:latin typeface="Arial" panose="020B0604020202020204" pitchFamily="34" charset="0"/>
                <a:cs typeface="Arial" panose="020B0604020202020204" pitchFamily="34" charset="0"/>
              </a:rPr>
              <a:t> Fiscalía ha continuado con la remisión de casos a Justicia Restaurativa y a SJTD.</a:t>
            </a:r>
          </a:p>
          <a:p>
            <a:pPr>
              <a:spcAft>
                <a:spcPts val="500"/>
              </a:spcAft>
            </a:pPr>
            <a:r>
              <a:rPr lang="es-CO" sz="2000" b="1" dirty="0">
                <a:latin typeface="Arial" panose="020B0604020202020204" pitchFamily="34" charset="0"/>
                <a:cs typeface="Arial" panose="020B0604020202020204" pitchFamily="34" charset="0"/>
              </a:rPr>
              <a:t>1.2.2.</a:t>
            </a:r>
            <a:r>
              <a:rPr lang="es-CO" sz="2000" dirty="0">
                <a:latin typeface="Arial" panose="020B0604020202020204" pitchFamily="34" charset="0"/>
                <a:cs typeface="Arial" panose="020B0604020202020204" pitchFamily="34" charset="0"/>
              </a:rPr>
              <a:t> El Comité de Estudio de Casos para el programa de seguimiento judicial a tratamiento de drogas ya se conformó provisionalmente, comenzará a sesionar la tercera semana de enero de 2023. Lo hará el tercer viernes de cada mes, durante todo el 2023.</a:t>
            </a:r>
          </a:p>
          <a:p>
            <a:pPr>
              <a:spcAft>
                <a:spcPts val="500"/>
              </a:spcAft>
            </a:pPr>
            <a:r>
              <a:rPr lang="es-CO" sz="2000" b="1" dirty="0">
                <a:latin typeface="Arial" panose="020B0604020202020204" pitchFamily="34" charset="0"/>
                <a:cs typeface="Arial" panose="020B0604020202020204" pitchFamily="34" charset="0"/>
              </a:rPr>
              <a:t>1.2.3.</a:t>
            </a:r>
            <a:r>
              <a:rPr lang="es-CO" sz="2000" dirty="0">
                <a:latin typeface="Arial" panose="020B0604020202020204" pitchFamily="34" charset="0"/>
                <a:cs typeface="Arial" panose="020B0604020202020204" pitchFamily="34" charset="0"/>
              </a:rPr>
              <a:t> Se ha implementado JR en principio de oportunidad de forma cotidiana, priorizando componentes de responsabilización y comenzando a incursionar en necesidades de reparación de la víctima. Aún falta por profundizar el componente de reinserción social.</a:t>
            </a:r>
          </a:p>
          <a:p>
            <a:pPr>
              <a:spcAft>
                <a:spcPts val="500"/>
              </a:spcAft>
            </a:pPr>
            <a:r>
              <a:rPr lang="es-CO" sz="2000" b="1" dirty="0">
                <a:latin typeface="Arial" panose="020B0604020202020204" pitchFamily="34" charset="0"/>
                <a:cs typeface="Arial" panose="020B0604020202020204" pitchFamily="34" charset="0"/>
              </a:rPr>
              <a:t>1.2.4.</a:t>
            </a:r>
            <a:r>
              <a:rPr lang="es-CO" sz="2000" dirty="0">
                <a:latin typeface="Arial" panose="020B0604020202020204" pitchFamily="34" charset="0"/>
                <a:cs typeface="Arial" panose="020B0604020202020204" pitchFamily="34" charset="0"/>
              </a:rPr>
              <a:t> En Juzgados de Conocimiento, fase de ejecución de sanción, se tiene claridad de los procesos en que podría aplicarse el programa de Justicia Restaurativa y el de Seguimiento Judicial a tratamiento de Drogas. En 2023 serán priorizados esos casos.</a:t>
            </a:r>
          </a:p>
          <a:p>
            <a:pPr marL="342900" lvl="0" indent="-342900" algn="just">
              <a:lnSpc>
                <a:spcPct val="107000"/>
              </a:lnSpc>
              <a:spcAft>
                <a:spcPts val="0"/>
              </a:spcAft>
              <a:buFont typeface="Arial" panose="020B0604020202020204" pitchFamily="34" charset="0"/>
              <a:buChar char="-"/>
            </a:pPr>
            <a:endParaRPr lang="es-CO"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endParaRPr lang="es-CO" sz="12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0225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FFBBCC9-D1F5-449E-B565-DF6BF3C94750}"/>
              </a:ext>
            </a:extLst>
          </p:cNvPr>
          <p:cNvSpPr/>
          <p:nvPr/>
        </p:nvSpPr>
        <p:spPr>
          <a:xfrm>
            <a:off x="215153" y="215153"/>
            <a:ext cx="11537576" cy="5806526"/>
          </a:xfrm>
          <a:prstGeom prst="rect">
            <a:avLst/>
          </a:prstGeom>
        </p:spPr>
        <p:txBody>
          <a:bodyPr wrap="square">
            <a:spAutoFit/>
          </a:bodyPr>
          <a:lstStyle/>
          <a:p>
            <a:pPr lvl="1" algn="just">
              <a:lnSpc>
                <a:spcPct val="107000"/>
              </a:lnSpc>
              <a:spcAft>
                <a:spcPts val="0"/>
              </a:spcAft>
              <a:tabLst>
                <a:tab pos="1542415" algn="l"/>
              </a:tabLst>
            </a:pPr>
            <a:r>
              <a:rPr lang="es-CO" sz="2000" b="1" dirty="0">
                <a:latin typeface="Arial" panose="020B0604020202020204" pitchFamily="34" charset="0"/>
                <a:ea typeface="Calibri" panose="020F0502020204030204" pitchFamily="34" charset="0"/>
                <a:cs typeface="Times New Roman" panose="02020603050405020304" pitchFamily="18" charset="0"/>
              </a:rPr>
              <a:t>1.3. ACTIVIDAD. Diseñar las Prácticas Restaurativas pertinentes para los casos seleccionados como susceptibles de aplicación de JJR</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tabLst>
                <a:tab pos="1542415" algn="l"/>
              </a:tabLst>
            </a:pPr>
            <a:r>
              <a:rPr lang="es-CO" sz="2000" dirty="0">
                <a:latin typeface="Arial" panose="020B0604020202020204" pitchFamily="34" charset="0"/>
                <a:ea typeface="Calibri" panose="020F0502020204030204" pitchFamily="34" charset="0"/>
                <a:cs typeface="Times New Roman" panose="02020603050405020304" pitchFamily="18" charset="0"/>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lvl="2" algn="just">
              <a:lnSpc>
                <a:spcPct val="107000"/>
              </a:lnSpc>
              <a:spcAft>
                <a:spcPts val="1200"/>
              </a:spcAft>
              <a:tabLst>
                <a:tab pos="1542415" algn="l"/>
              </a:tabLst>
            </a:pPr>
            <a:r>
              <a:rPr lang="es-CO" sz="2000" b="1" dirty="0">
                <a:latin typeface="Arial" panose="020B0604020202020204" pitchFamily="34" charset="0"/>
                <a:ea typeface="Calibri" panose="020F0502020204030204" pitchFamily="34" charset="0"/>
                <a:cs typeface="Times New Roman" panose="02020603050405020304" pitchFamily="18" charset="0"/>
              </a:rPr>
              <a:t>1.3.1</a:t>
            </a:r>
            <a:r>
              <a:rPr lang="es-CO" sz="2000" dirty="0">
                <a:latin typeface="Arial" panose="020B0604020202020204" pitchFamily="34" charset="0"/>
                <a:ea typeface="Calibri" panose="020F0502020204030204" pitchFamily="34" charset="0"/>
                <a:cs typeface="Times New Roman" panose="02020603050405020304" pitchFamily="18" charset="0"/>
              </a:rPr>
              <a:t>. Todos los casos sometidos a suspensión de procedimiento a prueba tienen ya cada uno su respectivo plan de compromisos. Se define entre fiscalía, defensoría de familia, indiciado y núcleo de apoyo; víctima y núcleo de apoyo.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lvl="2" algn="just">
              <a:lnSpc>
                <a:spcPct val="107000"/>
              </a:lnSpc>
              <a:spcAft>
                <a:spcPts val="1200"/>
              </a:spcAft>
              <a:tabLst>
                <a:tab pos="1542415" algn="l"/>
              </a:tabLst>
            </a:pPr>
            <a:r>
              <a:rPr lang="es-CO" sz="2000" b="1" dirty="0">
                <a:latin typeface="Arial" panose="020B0604020202020204" pitchFamily="34" charset="0"/>
                <a:ea typeface="Calibri" panose="020F0502020204030204" pitchFamily="34" charset="0"/>
                <a:cs typeface="Times New Roman" panose="02020603050405020304" pitchFamily="18" charset="0"/>
              </a:rPr>
              <a:t>1.3.2. </a:t>
            </a:r>
            <a:r>
              <a:rPr lang="es-CO" sz="2000" dirty="0">
                <a:latin typeface="Arial" panose="020B0604020202020204" pitchFamily="34" charset="0"/>
                <a:ea typeface="Calibri" panose="020F0502020204030204" pitchFamily="34" charset="0"/>
                <a:cs typeface="Times New Roman" panose="02020603050405020304" pitchFamily="18" charset="0"/>
              </a:rPr>
              <a:t>Durante las primeras fases del programa de Justicia Restaurativa se priorizó la responsabilización. Desde el segundo semestre de 2022, se ha incentivado con la Fiscalía y la Defensoría de Familia, la inclusión del componente de necesidades de reparación de la víctima, para que quede dentro del plan de compromisos con mayor claridad.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lvl="2" algn="just">
              <a:lnSpc>
                <a:spcPct val="107000"/>
              </a:lnSpc>
              <a:spcAft>
                <a:spcPts val="1200"/>
              </a:spcAft>
              <a:tabLst>
                <a:tab pos="1542415" algn="l"/>
              </a:tabLst>
            </a:pPr>
            <a:r>
              <a:rPr lang="es-CO" sz="2000" b="1" dirty="0">
                <a:latin typeface="Arial" panose="020B0604020202020204" pitchFamily="34" charset="0"/>
                <a:ea typeface="Calibri" panose="020F0502020204030204" pitchFamily="34" charset="0"/>
                <a:cs typeface="Times New Roman" panose="02020603050405020304" pitchFamily="18" charset="0"/>
              </a:rPr>
              <a:t>1.3.3. </a:t>
            </a:r>
            <a:r>
              <a:rPr lang="es-CO" sz="2000" dirty="0">
                <a:latin typeface="Arial" panose="020B0604020202020204" pitchFamily="34" charset="0"/>
                <a:ea typeface="Calibri" panose="020F0502020204030204" pitchFamily="34" charset="0"/>
                <a:cs typeface="Times New Roman" panose="02020603050405020304" pitchFamily="18" charset="0"/>
              </a:rPr>
              <a:t>De la mano del equipo de defensorías de familia y de la Coordinación del SRPA en el ICBF se ha dado la directriz de que cuando la víctima del delito sea menor de edad, se procure presencia en audiencias del respectivo defensor de familia de la víctima o, al menos, contar con un informe en el que se tenga en cuenta sus necesidades de reparación.</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lvl="2" algn="just">
              <a:lnSpc>
                <a:spcPct val="107000"/>
              </a:lnSpc>
              <a:spcAft>
                <a:spcPts val="1200"/>
              </a:spcAft>
              <a:tabLst>
                <a:tab pos="1542415" algn="l"/>
              </a:tabLst>
            </a:pPr>
            <a:r>
              <a:rPr lang="es-CO" sz="2000" b="1" dirty="0">
                <a:latin typeface="Arial" panose="020B0604020202020204" pitchFamily="34" charset="0"/>
                <a:ea typeface="Calibri" panose="020F0502020204030204" pitchFamily="34" charset="0"/>
                <a:cs typeface="Times New Roman" panose="02020603050405020304" pitchFamily="18" charset="0"/>
              </a:rPr>
              <a:t>1.3.4.</a:t>
            </a:r>
            <a:r>
              <a:rPr lang="es-CO" sz="2000" dirty="0">
                <a:latin typeface="Arial" panose="020B0604020202020204" pitchFamily="34" charset="0"/>
                <a:ea typeface="Calibri" panose="020F0502020204030204" pitchFamily="34" charset="0"/>
                <a:cs typeface="Times New Roman" panose="02020603050405020304" pitchFamily="18" charset="0"/>
              </a:rPr>
              <a:t> Cuando la víctima es adulta, la Fiscalía se ha comprometido a tener en cuenta sus necesidades de reparación desde el abordaje que le corresponde legalmente.</a:t>
            </a: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072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DC84DE9-F626-479D-85F5-368F85E23A6E}"/>
              </a:ext>
            </a:extLst>
          </p:cNvPr>
          <p:cNvSpPr/>
          <p:nvPr/>
        </p:nvSpPr>
        <p:spPr>
          <a:xfrm>
            <a:off x="618565" y="753036"/>
            <a:ext cx="10972800" cy="4686219"/>
          </a:xfrm>
          <a:prstGeom prst="rect">
            <a:avLst/>
          </a:prstGeom>
        </p:spPr>
        <p:txBody>
          <a:bodyPr wrap="square">
            <a:spAutoFit/>
          </a:bodyPr>
          <a:lstStyle/>
          <a:p>
            <a:pPr lvl="1" algn="just">
              <a:lnSpc>
                <a:spcPct val="107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1.4. ACTIVIDAD. Implementar las prácticas restaurativas en los casos de conflictos escolares por situaciones tipo III seleccionados como susceptibles de aplicación de JJR</a:t>
            </a:r>
          </a:p>
          <a:p>
            <a:pPr lvl="1" algn="just">
              <a:lnSpc>
                <a:spcPct val="107000"/>
              </a:lnSpc>
              <a:spcAft>
                <a:spcPts val="0"/>
              </a:spcAft>
            </a:pP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000" b="1" dirty="0">
                <a:latin typeface="Arial" panose="020B0604020202020204" pitchFamily="34" charset="0"/>
                <a:ea typeface="Calibri" panose="020F0502020204030204" pitchFamily="34" charset="0"/>
                <a:cs typeface="Times New Roman" panose="02020603050405020304" pitchFamily="18" charset="0"/>
              </a:rPr>
              <a:t> </a:t>
            </a:r>
            <a:r>
              <a:rPr lang="es-CO" sz="2000" b="1" dirty="0">
                <a:latin typeface="Calibri" panose="020F0502020204030204" pitchFamily="34" charset="0"/>
                <a:ea typeface="Calibri" panose="020F0502020204030204" pitchFamily="34" charset="0"/>
                <a:cs typeface="Times New Roman" panose="02020603050405020304" pitchFamily="18" charset="0"/>
              </a:rPr>
              <a:t>1.4.1. </a:t>
            </a:r>
            <a:r>
              <a:rPr lang="es-CO" sz="2000" dirty="0">
                <a:latin typeface="Arial" panose="020B0604020202020204" pitchFamily="34" charset="0"/>
                <a:ea typeface="Calibri" panose="020F0502020204030204" pitchFamily="34" charset="0"/>
                <a:cs typeface="Times New Roman" panose="02020603050405020304" pitchFamily="18" charset="0"/>
              </a:rPr>
              <a:t>Frente a los casos de situaciones tipo III quien ha intervenido desde una perspectiva de capacitación es la profesional LUISA FERNANDA MARÍN, de la Unidad de DERECHOS Humanos de la Gobernación departamental, enlace para el Programa de Justicia Restaurativa de la Gobernación, en asocio con la Secretaría De Educación Departamental. </a:t>
            </a:r>
          </a:p>
          <a:p>
            <a:pPr marL="457200" algn="just">
              <a:lnSpc>
                <a:spcPct val="107000"/>
              </a:lnSpc>
              <a:spcAft>
                <a:spcPts val="0"/>
              </a:spcAft>
            </a:pPr>
            <a:endParaRPr lang="es-CO" sz="2000" dirty="0">
              <a:latin typeface="Arial" panose="020B060402020202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000" b="1" dirty="0">
                <a:latin typeface="Calibri" panose="020F0502020204030204" pitchFamily="34" charset="0"/>
                <a:ea typeface="Calibri" panose="020F0502020204030204" pitchFamily="34" charset="0"/>
                <a:cs typeface="Times New Roman" panose="02020603050405020304" pitchFamily="18" charset="0"/>
              </a:rPr>
              <a:t>1.4.2.</a:t>
            </a:r>
            <a:r>
              <a:rPr lang="es-CO" sz="2000" dirty="0">
                <a:latin typeface="Calibri" panose="020F0502020204030204" pitchFamily="34" charset="0"/>
                <a:ea typeface="Calibri" panose="020F0502020204030204" pitchFamily="34" charset="0"/>
                <a:cs typeface="Times New Roman" panose="02020603050405020304" pitchFamily="18" charset="0"/>
              </a:rPr>
              <a:t> </a:t>
            </a:r>
            <a:r>
              <a:rPr lang="es-CO" sz="2000" dirty="0">
                <a:latin typeface="Arial" panose="020B0604020202020204" pitchFamily="34" charset="0"/>
                <a:ea typeface="Calibri" panose="020F0502020204030204" pitchFamily="34" charset="0"/>
                <a:cs typeface="Times New Roman" panose="02020603050405020304" pitchFamily="18" charset="0"/>
              </a:rPr>
              <a:t>Aún no hemos realizado acercamientos directos por parte del equipo judicial.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000" dirty="0">
                <a:latin typeface="Arial" panose="020B0604020202020204" pitchFamily="34" charset="0"/>
                <a:ea typeface="Calibri" panose="020F0502020204030204" pitchFamily="34" charset="0"/>
              </a:rPr>
              <a:t>Sigue pendiente de diálogo qué tipo de manejo darle a estas situaciones, pues no hay un escenario concreto o claro de intervención judicial, diferente al tradicional: principio de oportunidad y sanción.</a:t>
            </a:r>
            <a:endParaRPr lang="es-CO" sz="2000" dirty="0"/>
          </a:p>
        </p:txBody>
      </p:sp>
    </p:spTree>
    <p:extLst>
      <p:ext uri="{BB962C8B-B14F-4D97-AF65-F5344CB8AC3E}">
        <p14:creationId xmlns:p14="http://schemas.microsoft.com/office/powerpoint/2010/main" val="1386946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A271834-692D-4853-965B-A1DC68608432}"/>
              </a:ext>
            </a:extLst>
          </p:cNvPr>
          <p:cNvSpPr/>
          <p:nvPr/>
        </p:nvSpPr>
        <p:spPr>
          <a:xfrm>
            <a:off x="421341" y="1290918"/>
            <a:ext cx="11349317" cy="3364767"/>
          </a:xfrm>
          <a:prstGeom prst="rect">
            <a:avLst/>
          </a:prstGeom>
        </p:spPr>
        <p:txBody>
          <a:bodyPr wrap="square">
            <a:spAutoFit/>
          </a:bodyPr>
          <a:lstStyle/>
          <a:p>
            <a:pPr lvl="2" algn="just">
              <a:lnSpc>
                <a:spcPct val="107000"/>
              </a:lnSpc>
            </a:pPr>
            <a:r>
              <a:rPr lang="es-CO" sz="2500" b="1" dirty="0">
                <a:latin typeface="Arial" panose="020B0604020202020204" pitchFamily="34" charset="0"/>
                <a:ea typeface="Calibri" panose="020F0502020204030204" pitchFamily="34" charset="0"/>
                <a:cs typeface="Times New Roman" panose="02020603050405020304" pitchFamily="18" charset="0"/>
              </a:rPr>
              <a:t>1.5. ACTIVIDAD. Implementar las prácticas restaurativas en los casos de indagaciones, investigaciones y juicios seleccionados como susceptibles de aplicación de JJR</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500"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500" b="1" dirty="0">
                <a:latin typeface="Calibri" panose="020F0502020204030204" pitchFamily="34" charset="0"/>
                <a:ea typeface="Calibri" panose="020F0502020204030204" pitchFamily="34" charset="0"/>
                <a:cs typeface="Times New Roman" panose="02020603050405020304" pitchFamily="18" charset="0"/>
              </a:rPr>
              <a:t>1.5.1. </a:t>
            </a:r>
            <a:r>
              <a:rPr lang="es-CO" sz="2500" dirty="0">
                <a:latin typeface="Arial" panose="020B0604020202020204" pitchFamily="34" charset="0"/>
                <a:ea typeface="Calibri" panose="020F0502020204030204" pitchFamily="34" charset="0"/>
                <a:cs typeface="Times New Roman" panose="02020603050405020304" pitchFamily="18" charset="0"/>
              </a:rPr>
              <a:t>Se implementa cotidianamente. Se ha priorizado responsabilización. </a:t>
            </a:r>
            <a:r>
              <a:rPr lang="es-CO" sz="2500" b="1" dirty="0">
                <a:latin typeface="Calibri" panose="020F0502020204030204" pitchFamily="34" charset="0"/>
                <a:ea typeface="Calibri" panose="020F0502020204030204" pitchFamily="34" charset="0"/>
                <a:cs typeface="Times New Roman" panose="02020603050405020304" pitchFamily="18" charset="0"/>
              </a:rPr>
              <a:t>1.5.2. </a:t>
            </a:r>
            <a:r>
              <a:rPr lang="es-CO" sz="2500" dirty="0">
                <a:latin typeface="Arial" panose="020B0604020202020204" pitchFamily="34" charset="0"/>
                <a:ea typeface="Calibri" panose="020F0502020204030204" pitchFamily="34" charset="0"/>
                <a:cs typeface="Times New Roman" panose="02020603050405020304" pitchFamily="18" charset="0"/>
              </a:rPr>
              <a:t>Se ha incursionado en tener en cuenta necesidades de reparación de la víctima.</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500" b="1" dirty="0">
                <a:latin typeface="Calibri" panose="020F0502020204030204" pitchFamily="34" charset="0"/>
                <a:ea typeface="Calibri" panose="020F0502020204030204" pitchFamily="34" charset="0"/>
                <a:cs typeface="Times New Roman" panose="02020603050405020304" pitchFamily="18" charset="0"/>
              </a:rPr>
              <a:t>1.5.3. </a:t>
            </a:r>
            <a:r>
              <a:rPr lang="es-CO" sz="2500" dirty="0">
                <a:latin typeface="Arial" panose="020B0604020202020204" pitchFamily="34" charset="0"/>
                <a:ea typeface="Calibri" panose="020F0502020204030204" pitchFamily="34" charset="0"/>
                <a:cs typeface="Times New Roman" panose="02020603050405020304" pitchFamily="18" charset="0"/>
              </a:rPr>
              <a:t>Estamos pendientes de aplicar reintegración social. </a:t>
            </a:r>
            <a:endParaRPr lang="es-CO"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40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9BE9853-19E0-46D6-A2BA-3B17D35B1CD2}"/>
              </a:ext>
            </a:extLst>
          </p:cNvPr>
          <p:cNvSpPr/>
          <p:nvPr/>
        </p:nvSpPr>
        <p:spPr>
          <a:xfrm>
            <a:off x="645459" y="1048871"/>
            <a:ext cx="11214847" cy="3364767"/>
          </a:xfrm>
          <a:prstGeom prst="rect">
            <a:avLst/>
          </a:prstGeom>
        </p:spPr>
        <p:txBody>
          <a:bodyPr wrap="square">
            <a:spAutoFit/>
          </a:bodyPr>
          <a:lstStyle/>
          <a:p>
            <a:pPr lvl="0" algn="just">
              <a:lnSpc>
                <a:spcPct val="107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2. ACCIÓN: Evaluar y Corregir el "Programa de Justicia Juvenil Restaurativa" en el contexto escolar por situaciones tipo III; en el marco del proceso penal (principio de oportunidad y semejantes) y en la fase de Ejecución de las Sanciones del SRPA.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marL="247650" algn="just">
              <a:lnSpc>
                <a:spcPct val="107000"/>
              </a:lnSpc>
              <a:spcAft>
                <a:spcPts val="0"/>
              </a:spcAft>
            </a:pPr>
            <a:r>
              <a:rPr lang="es-CO" sz="2500" b="1" dirty="0">
                <a:latin typeface="Arial" panose="020B0604020202020204" pitchFamily="34" charset="0"/>
                <a:ea typeface="Calibri" panose="020F0502020204030204" pitchFamily="34" charset="0"/>
                <a:cs typeface="Times New Roman" panose="02020603050405020304" pitchFamily="18" charset="0"/>
              </a:rPr>
              <a:t> </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marL="247650" algn="just">
              <a:lnSpc>
                <a:spcPct val="107000"/>
              </a:lnSpc>
              <a:spcAft>
                <a:spcPts val="0"/>
              </a:spcAft>
            </a:pPr>
            <a:r>
              <a:rPr lang="es-CO" sz="2500" dirty="0">
                <a:latin typeface="Arial" panose="020B0604020202020204" pitchFamily="34" charset="0"/>
                <a:ea typeface="Calibri" panose="020F0502020204030204" pitchFamily="34" charset="0"/>
                <a:cs typeface="Times New Roman" panose="02020603050405020304" pitchFamily="18" charset="0"/>
              </a:rPr>
              <a:t>Se fijó el tercer viernes de cada mes para realizar las reuniones de ambos programas y hacerles el respectivo seguimiento.</a:t>
            </a:r>
            <a:endParaRPr lang="es-CO" sz="25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500" dirty="0">
                <a:latin typeface="Arial" panose="020B0604020202020204" pitchFamily="34" charset="0"/>
                <a:ea typeface="Calibri" panose="020F0502020204030204" pitchFamily="34" charset="0"/>
                <a:cs typeface="Times New Roman" panose="02020603050405020304" pitchFamily="18" charset="0"/>
              </a:rPr>
              <a:t> </a:t>
            </a:r>
            <a:endParaRPr lang="es-CO"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914414"/>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56</TotalTime>
  <Words>681</Words>
  <Application>Microsoft Office PowerPoint</Application>
  <PresentationFormat>Panorámica</PresentationFormat>
  <Paragraphs>120</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Calibri Light</vt:lpstr>
      <vt:lpstr>Times New Roman</vt:lpstr>
      <vt:lpstr>Retrospección</vt:lpstr>
      <vt:lpstr>  INFORME DE AVANCES EN PLAN DE ACCIÓN DE LOS PROGRAMAS DE JUSTICIA RESTAURATIVA Y DE SEGUIMIENTO JUDICIAL A TRATAMIENTO DE DROGAS   2022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AVANCES EN PLAN DE ACCIÓN DE LOS PROGRAMAS DE JUSTICIA RESTAURATIVA Y DE SEGUIMIENTO JUDICIAL A TRATAMIENTO DE DROGAS   2022</dc:title>
  <dc:creator>6C: MARTINA PEÑA BOLIVAR</dc:creator>
  <cp:lastModifiedBy>Francy Elena Montoya Arce</cp:lastModifiedBy>
  <cp:revision>4</cp:revision>
  <dcterms:created xsi:type="dcterms:W3CDTF">2022-12-13T14:04:36Z</dcterms:created>
  <dcterms:modified xsi:type="dcterms:W3CDTF">2023-02-14T20:46:28Z</dcterms:modified>
</cp:coreProperties>
</file>