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71" r:id="rId1"/>
  </p:sldMasterIdLst>
  <p:sldIdLst>
    <p:sldId id="256" r:id="rId2"/>
    <p:sldId id="286" r:id="rId3"/>
    <p:sldId id="292" r:id="rId4"/>
    <p:sldId id="301" r:id="rId5"/>
    <p:sldId id="302" r:id="rId6"/>
    <p:sldId id="294" r:id="rId7"/>
    <p:sldId id="298" r:id="rId8"/>
    <p:sldId id="299" r:id="rId9"/>
    <p:sldId id="289" r:id="rId10"/>
    <p:sldId id="300" r:id="rId11"/>
    <p:sldId id="295" r:id="rId12"/>
    <p:sldId id="290" r:id="rId13"/>
    <p:sldId id="304" r:id="rId14"/>
    <p:sldId id="305" r:id="rId15"/>
    <p:sldId id="307" r:id="rId16"/>
    <p:sldId id="270" r:id="rId17"/>
    <p:sldId id="260" r:id="rId18"/>
    <p:sldId id="261" r:id="rId19"/>
    <p:sldId id="272" r:id="rId20"/>
    <p:sldId id="273" r:id="rId21"/>
    <p:sldId id="274" r:id="rId22"/>
    <p:sldId id="276" r:id="rId23"/>
    <p:sldId id="277" r:id="rId24"/>
    <p:sldId id="278" r:id="rId25"/>
    <p:sldId id="279" r:id="rId26"/>
    <p:sldId id="280" r:id="rId27"/>
    <p:sldId id="262" r:id="rId28"/>
    <p:sldId id="263" r:id="rId29"/>
    <p:sldId id="264" r:id="rId30"/>
    <p:sldId id="312" r:id="rId31"/>
    <p:sldId id="313" r:id="rId32"/>
    <p:sldId id="306" r:id="rId33"/>
    <p:sldId id="311" r:id="rId34"/>
    <p:sldId id="309" r:id="rId35"/>
    <p:sldId id="310" r:id="rId3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16" autoAdjust="0"/>
    <p:restoredTop sz="94660"/>
  </p:normalViewPr>
  <p:slideViewPr>
    <p:cSldViewPr snapToGrid="0">
      <p:cViewPr varScale="1">
        <p:scale>
          <a:sx n="120" d="100"/>
          <a:sy n="120" d="100"/>
        </p:scale>
        <p:origin x="432" y="96"/>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editar el estilo de subtítulo del patrón</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smtClean="0"/>
              <a:t>11/1/2022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‹Nº›</a:t>
            </a:fld>
            <a:endParaRPr lang="en-US" dirty="0"/>
          </a:p>
        </p:txBody>
      </p:sp>
    </p:spTree>
    <p:extLst>
      <p:ext uri="{BB962C8B-B14F-4D97-AF65-F5344CB8AC3E}">
        <p14:creationId xmlns:p14="http://schemas.microsoft.com/office/powerpoint/2010/main" val="16935958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4AAD347D-5ACD-4C99-B74B-A9C85AD731AF}" type="datetimeFigureOut">
              <a:rPr lang="en-US" smtClean="0"/>
              <a:t>11/1/2022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‹Nº›</a:t>
            </a:fld>
            <a:endParaRPr lang="en-US" dirty="0"/>
          </a:p>
        </p:txBody>
      </p:sp>
    </p:spTree>
    <p:extLst>
      <p:ext uri="{BB962C8B-B14F-4D97-AF65-F5344CB8AC3E}">
        <p14:creationId xmlns:p14="http://schemas.microsoft.com/office/powerpoint/2010/main" val="745203349"/>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el estilo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4AAD347D-5ACD-4C99-B74B-A9C85AD731AF}" type="datetimeFigureOut">
              <a:rPr lang="en-US" smtClean="0"/>
              <a:t>11/1/2022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‹Nº›</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4083123827"/>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4509A250-FF31-4206-8172-F9D3106AACB1}" type="datetimeFigureOut">
              <a:rPr lang="en-US" smtClean="0"/>
              <a:t>11/1/2022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‹Nº›</a:t>
            </a:fld>
            <a:endParaRPr lang="en-US" dirty="0"/>
          </a:p>
        </p:txBody>
      </p:sp>
    </p:spTree>
    <p:extLst>
      <p:ext uri="{BB962C8B-B14F-4D97-AF65-F5344CB8AC3E}">
        <p14:creationId xmlns:p14="http://schemas.microsoft.com/office/powerpoint/2010/main" val="28512284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4AAD347D-5ACD-4C99-B74B-A9C85AD731AF}" type="datetimeFigureOut">
              <a:rPr lang="en-US" smtClean="0"/>
              <a:t>11/1/2022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‹Nº›</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907088002"/>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4AAD347D-5ACD-4C99-B74B-A9C85AD731AF}" type="datetimeFigureOut">
              <a:rPr lang="en-US" smtClean="0"/>
              <a:t>11/1/2022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‹Nº›</a:t>
            </a:fld>
            <a:endParaRPr lang="en-US" dirty="0"/>
          </a:p>
        </p:txBody>
      </p:sp>
    </p:spTree>
    <p:extLst>
      <p:ext uri="{BB962C8B-B14F-4D97-AF65-F5344CB8AC3E}">
        <p14:creationId xmlns:p14="http://schemas.microsoft.com/office/powerpoint/2010/main" val="3045923268"/>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smtClean="0"/>
              <a:t>11/1/2022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‹Nº›</a:t>
            </a:fld>
            <a:endParaRPr lang="en-US" dirty="0"/>
          </a:p>
        </p:txBody>
      </p:sp>
    </p:spTree>
    <p:extLst>
      <p:ext uri="{BB962C8B-B14F-4D97-AF65-F5344CB8AC3E}">
        <p14:creationId xmlns:p14="http://schemas.microsoft.com/office/powerpoint/2010/main" val="21282379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smtClean="0"/>
              <a:t>11/1/2022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‹Nº›</a:t>
            </a:fld>
            <a:endParaRPr lang="en-US" dirty="0"/>
          </a:p>
        </p:txBody>
      </p:sp>
    </p:spTree>
    <p:extLst>
      <p:ext uri="{BB962C8B-B14F-4D97-AF65-F5344CB8AC3E}">
        <p14:creationId xmlns:p14="http://schemas.microsoft.com/office/powerpoint/2010/main" val="30273228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smtClean="0"/>
              <a:t>11/1/2022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‹Nº›</a:t>
            </a:fld>
            <a:endParaRPr lang="en-US" dirty="0"/>
          </a:p>
        </p:txBody>
      </p:sp>
    </p:spTree>
    <p:extLst>
      <p:ext uri="{BB962C8B-B14F-4D97-AF65-F5344CB8AC3E}">
        <p14:creationId xmlns:p14="http://schemas.microsoft.com/office/powerpoint/2010/main" val="17490682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9796027F-7875-4030-9381-8BD8C4F21935}" type="datetimeFigureOut">
              <a:rPr lang="en-US" smtClean="0"/>
              <a:t>11/1/2022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‹Nº›</a:t>
            </a:fld>
            <a:endParaRPr lang="en-US" dirty="0"/>
          </a:p>
        </p:txBody>
      </p:sp>
    </p:spTree>
    <p:extLst>
      <p:ext uri="{BB962C8B-B14F-4D97-AF65-F5344CB8AC3E}">
        <p14:creationId xmlns:p14="http://schemas.microsoft.com/office/powerpoint/2010/main" val="7948093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smtClean="0"/>
              <a:t>11/1/2022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smtClean="0"/>
              <a:t>‹Nº›</a:t>
            </a:fld>
            <a:endParaRPr lang="en-US" dirty="0"/>
          </a:p>
        </p:txBody>
      </p:sp>
    </p:spTree>
    <p:extLst>
      <p:ext uri="{BB962C8B-B14F-4D97-AF65-F5344CB8AC3E}">
        <p14:creationId xmlns:p14="http://schemas.microsoft.com/office/powerpoint/2010/main" val="20822484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smtClean="0"/>
              <a:t>11/1/2022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smtClean="0"/>
              <a:t>‹Nº›</a:t>
            </a:fld>
            <a:endParaRPr lang="en-US" dirty="0"/>
          </a:p>
        </p:txBody>
      </p:sp>
    </p:spTree>
    <p:extLst>
      <p:ext uri="{BB962C8B-B14F-4D97-AF65-F5344CB8AC3E}">
        <p14:creationId xmlns:p14="http://schemas.microsoft.com/office/powerpoint/2010/main" val="26106736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4509A250-FF31-4206-8172-F9D3106AACB1}" type="datetimeFigureOut">
              <a:rPr lang="en-US" smtClean="0"/>
              <a:t>11/1/2022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t>‹Nº›</a:t>
            </a:fld>
            <a:endParaRPr lang="en-US" dirty="0"/>
          </a:p>
        </p:txBody>
      </p:sp>
    </p:spTree>
    <p:extLst>
      <p:ext uri="{BB962C8B-B14F-4D97-AF65-F5344CB8AC3E}">
        <p14:creationId xmlns:p14="http://schemas.microsoft.com/office/powerpoint/2010/main" val="17767855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09A250-FF31-4206-8172-F9D3106AACB1}" type="datetimeFigureOut">
              <a:rPr lang="en-US" smtClean="0"/>
              <a:t>11/1/2022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02111984F565}" type="slidenum">
              <a:rPr lang="en-US" smtClean="0"/>
              <a:t>‹Nº›</a:t>
            </a:fld>
            <a:endParaRPr lang="en-US" dirty="0"/>
          </a:p>
        </p:txBody>
      </p:sp>
    </p:spTree>
    <p:extLst>
      <p:ext uri="{BB962C8B-B14F-4D97-AF65-F5344CB8AC3E}">
        <p14:creationId xmlns:p14="http://schemas.microsoft.com/office/powerpoint/2010/main" val="4741877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a:t>Editar el estilo de texto del patrón</a:t>
            </a:r>
          </a:p>
        </p:txBody>
      </p:sp>
      <p:sp>
        <p:nvSpPr>
          <p:cNvPr id="5" name="Date Placeholder 4"/>
          <p:cNvSpPr>
            <a:spLocks noGrp="1"/>
          </p:cNvSpPr>
          <p:nvPr>
            <p:ph type="dt" sz="half" idx="10"/>
          </p:nvPr>
        </p:nvSpPr>
        <p:spPr/>
        <p:txBody>
          <a:bodyPr/>
          <a:lstStyle/>
          <a:p>
            <a:fld id="{4509A250-FF31-4206-8172-F9D3106AACB1}" type="datetimeFigureOut">
              <a:rPr lang="en-US" smtClean="0"/>
              <a:t>11/1/2022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smtClean="0"/>
              <a:t>‹Nº›</a:t>
            </a:fld>
            <a:endParaRPr lang="en-US" dirty="0"/>
          </a:p>
        </p:txBody>
      </p:sp>
    </p:spTree>
    <p:extLst>
      <p:ext uri="{BB962C8B-B14F-4D97-AF65-F5344CB8AC3E}">
        <p14:creationId xmlns:p14="http://schemas.microsoft.com/office/powerpoint/2010/main" val="2585288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5" name="Date Placeholder 4"/>
          <p:cNvSpPr>
            <a:spLocks noGrp="1"/>
          </p:cNvSpPr>
          <p:nvPr>
            <p:ph type="dt" sz="half" idx="10"/>
          </p:nvPr>
        </p:nvSpPr>
        <p:spPr/>
        <p:txBody>
          <a:bodyPr/>
          <a:lstStyle/>
          <a:p>
            <a:fld id="{4509A250-FF31-4206-8172-F9D3106AACB1}" type="datetimeFigureOut">
              <a:rPr lang="en-US" smtClean="0"/>
              <a:t>11/1/2022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smtClean="0"/>
              <a:t>‹Nº›</a:t>
            </a:fld>
            <a:endParaRPr lang="en-US" dirty="0"/>
          </a:p>
        </p:txBody>
      </p:sp>
    </p:spTree>
    <p:extLst>
      <p:ext uri="{BB962C8B-B14F-4D97-AF65-F5344CB8AC3E}">
        <p14:creationId xmlns:p14="http://schemas.microsoft.com/office/powerpoint/2010/main" val="3216111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AAD347D-5ACD-4C99-B74B-A9C85AD731AF}" type="datetimeFigureOut">
              <a:rPr lang="en-US" smtClean="0"/>
              <a:t>11/1/2022</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02111984F565}" type="slidenum">
              <a:rPr lang="en-US" smtClean="0"/>
              <a:t>‹Nº›</a:t>
            </a:fld>
            <a:endParaRPr lang="en-US" dirty="0"/>
          </a:p>
        </p:txBody>
      </p:sp>
    </p:spTree>
    <p:extLst>
      <p:ext uri="{BB962C8B-B14F-4D97-AF65-F5344CB8AC3E}">
        <p14:creationId xmlns:p14="http://schemas.microsoft.com/office/powerpoint/2010/main" val="3285382698"/>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 id="2147483683" r:id="rId12"/>
    <p:sldLayoutId id="2147483684" r:id="rId13"/>
    <p:sldLayoutId id="2147483685" r:id="rId14"/>
    <p:sldLayoutId id="2147483686" r:id="rId15"/>
    <p:sldLayoutId id="2147483687" r:id="rId16"/>
  </p:sldLayoutIdLst>
  <p:hf sldNum="0"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1211B8E-DA5E-4B5A-B820-72A0FC4DA094}"/>
              </a:ext>
            </a:extLst>
          </p:cNvPr>
          <p:cNvSpPr>
            <a:spLocks noGrp="1"/>
          </p:cNvSpPr>
          <p:nvPr>
            <p:ph type="ctrTitle"/>
          </p:nvPr>
        </p:nvSpPr>
        <p:spPr>
          <a:xfrm>
            <a:off x="710214" y="1447800"/>
            <a:ext cx="10326831" cy="3329581"/>
          </a:xfrm>
        </p:spPr>
        <p:txBody>
          <a:bodyPr/>
          <a:lstStyle/>
          <a:p>
            <a:pPr algn="ctr"/>
            <a:r>
              <a:rPr lang="es-CO" sz="3600" b="1" dirty="0">
                <a:solidFill>
                  <a:schemeClr val="tx1"/>
                </a:solidFill>
              </a:rPr>
              <a:t>Protocolos del Consejo Superior de la Judicatura, simulación de audiencias con enfoque de justicia restaurativa y terapéutica y audiencias de seguimiento</a:t>
            </a:r>
            <a:endParaRPr lang="es-CO" sz="2400" b="1" dirty="0">
              <a:solidFill>
                <a:schemeClr val="tx1"/>
              </a:solidFill>
            </a:endParaRPr>
          </a:p>
        </p:txBody>
      </p:sp>
      <p:sp>
        <p:nvSpPr>
          <p:cNvPr id="3" name="Subtítulo 2">
            <a:extLst>
              <a:ext uri="{FF2B5EF4-FFF2-40B4-BE49-F238E27FC236}">
                <a16:creationId xmlns:a16="http://schemas.microsoft.com/office/drawing/2014/main" id="{AA91BE1C-35B3-4043-9468-D9F47D96BC22}"/>
              </a:ext>
            </a:extLst>
          </p:cNvPr>
          <p:cNvSpPr>
            <a:spLocks noGrp="1"/>
          </p:cNvSpPr>
          <p:nvPr>
            <p:ph type="subTitle" idx="1"/>
          </p:nvPr>
        </p:nvSpPr>
        <p:spPr>
          <a:xfrm>
            <a:off x="1616594" y="5141364"/>
            <a:ext cx="8825658" cy="861420"/>
          </a:xfrm>
        </p:spPr>
        <p:txBody>
          <a:bodyPr>
            <a:normAutofit fontScale="55000" lnSpcReduction="20000"/>
          </a:bodyPr>
          <a:lstStyle/>
          <a:p>
            <a:pPr algn="ctr"/>
            <a:r>
              <a:rPr lang="es-ES" b="1" dirty="0">
                <a:solidFill>
                  <a:schemeClr val="tx1"/>
                </a:solidFill>
              </a:rPr>
              <a:t> </a:t>
            </a:r>
          </a:p>
          <a:p>
            <a:pPr algn="ctr"/>
            <a:r>
              <a:rPr lang="es-ES" sz="2900" b="1" dirty="0">
                <a:solidFill>
                  <a:schemeClr val="tx1"/>
                </a:solidFill>
              </a:rPr>
              <a:t>Carlos Humberto Ramírez romero</a:t>
            </a:r>
          </a:p>
          <a:p>
            <a:pPr algn="ctr"/>
            <a:r>
              <a:rPr lang="es-ES" sz="2900" b="1" dirty="0">
                <a:solidFill>
                  <a:schemeClr val="tx1"/>
                </a:solidFill>
              </a:rPr>
              <a:t>JUEZ COORDINADOR CENTRO DE SERVICIOS JUDICIALES PARA ADOLESCENTES DE BOGOTÁ  </a:t>
            </a:r>
            <a:endParaRPr lang="es-CO" sz="2900" b="1" dirty="0">
              <a:solidFill>
                <a:schemeClr val="tx1"/>
              </a:solidFill>
            </a:endParaRPr>
          </a:p>
        </p:txBody>
      </p:sp>
      <p:pic>
        <p:nvPicPr>
          <p:cNvPr id="4" name="image1.png" descr="logo_rama_judicial"/>
          <p:cNvPicPr/>
          <p:nvPr/>
        </p:nvPicPr>
        <p:blipFill>
          <a:blip r:embed="rId2"/>
          <a:srcRect/>
          <a:stretch>
            <a:fillRect/>
          </a:stretch>
        </p:blipFill>
        <p:spPr>
          <a:xfrm>
            <a:off x="5293983" y="879340"/>
            <a:ext cx="1464630" cy="1482196"/>
          </a:xfrm>
          <a:prstGeom prst="rect">
            <a:avLst/>
          </a:prstGeom>
          <a:ln/>
        </p:spPr>
      </p:pic>
    </p:spTree>
    <p:extLst>
      <p:ext uri="{BB962C8B-B14F-4D97-AF65-F5344CB8AC3E}">
        <p14:creationId xmlns:p14="http://schemas.microsoft.com/office/powerpoint/2010/main" val="15825160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0045A730-35B2-4959-AA9D-C3C233C8B640}"/>
              </a:ext>
            </a:extLst>
          </p:cNvPr>
          <p:cNvSpPr>
            <a:spLocks noGrp="1"/>
          </p:cNvSpPr>
          <p:nvPr>
            <p:ph idx="1"/>
          </p:nvPr>
        </p:nvSpPr>
        <p:spPr>
          <a:xfrm>
            <a:off x="355107" y="1331650"/>
            <a:ext cx="11738827" cy="5434910"/>
          </a:xfrm>
        </p:spPr>
        <p:txBody>
          <a:bodyPr>
            <a:normAutofit/>
          </a:bodyPr>
          <a:lstStyle/>
          <a:p>
            <a:pPr marL="0" indent="0" algn="just">
              <a:buNone/>
            </a:pPr>
            <a:endParaRPr lang="es-CO" dirty="0"/>
          </a:p>
          <a:p>
            <a:pPr marL="0" indent="0" algn="just">
              <a:buNone/>
            </a:pPr>
            <a:r>
              <a:rPr lang="es-CO" dirty="0"/>
              <a:t>Manual sobre Programas de Justicia Restaurativa, Organización de las Naciones Unidas, 2006:</a:t>
            </a:r>
          </a:p>
          <a:p>
            <a:pPr marL="0" indent="0" algn="just">
              <a:buNone/>
            </a:pPr>
            <a:r>
              <a:rPr lang="es-CO" b="1" u="sng" dirty="0"/>
              <a:t>Premisas subyacentes:</a:t>
            </a:r>
            <a:r>
              <a:rPr lang="es-CO" dirty="0"/>
              <a:t> </a:t>
            </a:r>
          </a:p>
          <a:p>
            <a:pPr marL="457200" indent="-457200" algn="just">
              <a:buAutoNum type="alphaLcParenR"/>
            </a:pPr>
            <a:r>
              <a:rPr lang="es-CO" dirty="0"/>
              <a:t>que la respuesta al delito debe reparar tanto en lo posible el daño sufrido por la victima.</a:t>
            </a:r>
          </a:p>
          <a:p>
            <a:pPr marL="457200" indent="-457200" algn="just">
              <a:buAutoNum type="alphaLcParenR"/>
            </a:pPr>
            <a:r>
              <a:rPr lang="es-CO" dirty="0"/>
              <a:t>que los delincuentes lleguen a entender que su comportamiento no es aceptable y que tuvo consecuencias reales para la victima y la comunidad.</a:t>
            </a:r>
          </a:p>
          <a:p>
            <a:pPr marL="457200" indent="-457200" algn="just">
              <a:buAutoNum type="alphaLcParenR"/>
            </a:pPr>
            <a:r>
              <a:rPr lang="es-CO" dirty="0"/>
              <a:t>que los delincuentes pueden y deben aceptar la responsabilidad por sus acciones</a:t>
            </a:r>
          </a:p>
          <a:p>
            <a:pPr marL="457200" indent="-457200" algn="just">
              <a:buAutoNum type="alphaLcParenR"/>
            </a:pPr>
            <a:r>
              <a:rPr lang="es-CO" dirty="0"/>
              <a:t>que las victimas deben tener la oportunidad de expresar sus necesidades y de participar en determinar la mejor manera para que el delincuente repare los daños</a:t>
            </a:r>
          </a:p>
          <a:p>
            <a:pPr marL="457200" indent="-457200" algn="just">
              <a:buAutoNum type="alphaLcParenR"/>
            </a:pPr>
            <a:r>
              <a:rPr lang="es-CO" dirty="0"/>
              <a:t>que la comunidad tiene la responsabilidad de contribuir en el proceso. </a:t>
            </a:r>
          </a:p>
          <a:p>
            <a:pPr marL="0" indent="0" algn="just">
              <a:buNone/>
            </a:pPr>
            <a:endParaRPr lang="es-CO" dirty="0"/>
          </a:p>
          <a:p>
            <a:pPr marL="0" indent="0" algn="just">
              <a:buNone/>
            </a:pPr>
            <a:r>
              <a:rPr lang="es-CO" dirty="0"/>
              <a:t>Los programas de Justicia Restaurativa complementan en lugar de remplazar el sistema de justicia penal existente.</a:t>
            </a:r>
          </a:p>
        </p:txBody>
      </p:sp>
      <p:sp>
        <p:nvSpPr>
          <p:cNvPr id="5" name="Título 1">
            <a:extLst>
              <a:ext uri="{FF2B5EF4-FFF2-40B4-BE49-F238E27FC236}">
                <a16:creationId xmlns:a16="http://schemas.microsoft.com/office/drawing/2014/main" id="{CF9A0B7F-B1A3-4A34-B770-56D105465D0E}"/>
              </a:ext>
            </a:extLst>
          </p:cNvPr>
          <p:cNvSpPr>
            <a:spLocks noGrp="1"/>
          </p:cNvSpPr>
          <p:nvPr>
            <p:ph type="title"/>
          </p:nvPr>
        </p:nvSpPr>
        <p:spPr>
          <a:xfrm>
            <a:off x="355107" y="557762"/>
            <a:ext cx="8596668" cy="1320800"/>
          </a:xfrm>
        </p:spPr>
        <p:txBody>
          <a:bodyPr>
            <a:normAutofit/>
          </a:bodyPr>
          <a:lstStyle/>
          <a:p>
            <a:r>
              <a:rPr lang="es-ES" sz="3200" b="1" dirty="0">
                <a:solidFill>
                  <a:schemeClr val="accent2">
                    <a:lumMod val="50000"/>
                  </a:schemeClr>
                </a:solidFill>
              </a:rPr>
              <a:t>ENFOQUE DE JUSTICIA RESTAURATIVA</a:t>
            </a:r>
            <a:endParaRPr lang="es-CO" sz="3200" b="1" dirty="0">
              <a:solidFill>
                <a:schemeClr val="accent2">
                  <a:lumMod val="50000"/>
                </a:schemeClr>
              </a:solidFill>
            </a:endParaRPr>
          </a:p>
        </p:txBody>
      </p:sp>
    </p:spTree>
    <p:extLst>
      <p:ext uri="{BB962C8B-B14F-4D97-AF65-F5344CB8AC3E}">
        <p14:creationId xmlns:p14="http://schemas.microsoft.com/office/powerpoint/2010/main" val="17750636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0045A730-35B2-4959-AA9D-C3C233C8B640}"/>
              </a:ext>
            </a:extLst>
          </p:cNvPr>
          <p:cNvSpPr>
            <a:spLocks noGrp="1"/>
          </p:cNvSpPr>
          <p:nvPr>
            <p:ph idx="1"/>
          </p:nvPr>
        </p:nvSpPr>
        <p:spPr>
          <a:xfrm>
            <a:off x="355107" y="1331650"/>
            <a:ext cx="11265763" cy="5073632"/>
          </a:xfrm>
        </p:spPr>
        <p:txBody>
          <a:bodyPr>
            <a:normAutofit lnSpcReduction="10000"/>
          </a:bodyPr>
          <a:lstStyle/>
          <a:p>
            <a:pPr marL="0" indent="0" algn="just">
              <a:buNone/>
            </a:pPr>
            <a:endParaRPr lang="es-CO" dirty="0"/>
          </a:p>
          <a:p>
            <a:pPr marL="0" indent="0" algn="just">
              <a:buNone/>
            </a:pPr>
            <a:endParaRPr lang="es-ES" dirty="0"/>
          </a:p>
          <a:p>
            <a:pPr marL="0" indent="0" algn="just">
              <a:buNone/>
            </a:pPr>
            <a:r>
              <a:rPr lang="es-ES" dirty="0"/>
              <a:t>En el documento de trabajo proyecto de ley sobre Justicia Restaurativa y Terapéutica  del Consejo Superior, en la definición del enfoque de Justicia Restaurativa se parte de la premisa según la cual la finalidad de los procesos judiciales es buscar la resolución de los conflictos individuales y colectivos por medio de dialogo el consenso y la participación ciudadana.</a:t>
            </a:r>
          </a:p>
          <a:p>
            <a:pPr marL="0" indent="0" algn="just">
              <a:buNone/>
            </a:pPr>
            <a:r>
              <a:rPr lang="es-ES" b="1" dirty="0"/>
              <a:t>Por lo tanto los jueces deben utilizar un lenguaje asertivo para sensibilizar a las partes e intervinientes sobre las ventajas y efectos de las practicas restaurativas y facilitar la remisión de los casos a programas o practicas de Justicia Restaurativa. Así mismo, deberán incorporar a la actuación procesal los acuerdos y resultados restaurativos logrados por partes e intervinientes otorgando el efecto previsto en la ley</a:t>
            </a:r>
            <a:r>
              <a:rPr lang="es-ES" dirty="0"/>
              <a:t>.</a:t>
            </a:r>
          </a:p>
          <a:p>
            <a:pPr marL="0" indent="0" algn="just">
              <a:buNone/>
            </a:pPr>
            <a:endParaRPr lang="es-ES" dirty="0"/>
          </a:p>
          <a:p>
            <a:pPr marL="0" indent="0" algn="just">
              <a:buNone/>
            </a:pPr>
            <a:endParaRPr lang="es-ES" dirty="0"/>
          </a:p>
          <a:p>
            <a:pPr marL="0" indent="0" algn="just">
              <a:buNone/>
            </a:pPr>
            <a:endParaRPr lang="es-ES" dirty="0"/>
          </a:p>
          <a:p>
            <a:pPr marL="0" indent="0" algn="just">
              <a:buNone/>
            </a:pPr>
            <a:r>
              <a:rPr lang="es-ES" dirty="0"/>
              <a:t> </a:t>
            </a:r>
          </a:p>
        </p:txBody>
      </p:sp>
      <p:sp>
        <p:nvSpPr>
          <p:cNvPr id="5" name="Título 1">
            <a:extLst>
              <a:ext uri="{FF2B5EF4-FFF2-40B4-BE49-F238E27FC236}">
                <a16:creationId xmlns:a16="http://schemas.microsoft.com/office/drawing/2014/main" id="{CF9A0B7F-B1A3-4A34-B770-56D105465D0E}"/>
              </a:ext>
            </a:extLst>
          </p:cNvPr>
          <p:cNvSpPr>
            <a:spLocks noGrp="1"/>
          </p:cNvSpPr>
          <p:nvPr>
            <p:ph type="title"/>
          </p:nvPr>
        </p:nvSpPr>
        <p:spPr>
          <a:xfrm>
            <a:off x="355107" y="557762"/>
            <a:ext cx="8596668" cy="1320800"/>
          </a:xfrm>
        </p:spPr>
        <p:txBody>
          <a:bodyPr>
            <a:normAutofit/>
          </a:bodyPr>
          <a:lstStyle/>
          <a:p>
            <a:r>
              <a:rPr lang="es-ES" sz="3200" b="1" dirty="0">
                <a:solidFill>
                  <a:schemeClr val="accent2">
                    <a:lumMod val="50000"/>
                  </a:schemeClr>
                </a:solidFill>
              </a:rPr>
              <a:t>ENFOQUE DE JUSTICIA RESTAURATIVA</a:t>
            </a:r>
            <a:endParaRPr lang="es-CO" sz="3200" b="1" dirty="0">
              <a:solidFill>
                <a:schemeClr val="accent2">
                  <a:lumMod val="50000"/>
                </a:schemeClr>
              </a:solidFill>
            </a:endParaRPr>
          </a:p>
        </p:txBody>
      </p:sp>
    </p:spTree>
    <p:extLst>
      <p:ext uri="{BB962C8B-B14F-4D97-AF65-F5344CB8AC3E}">
        <p14:creationId xmlns:p14="http://schemas.microsoft.com/office/powerpoint/2010/main" val="28976416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0045A730-35B2-4959-AA9D-C3C233C8B640}"/>
              </a:ext>
            </a:extLst>
          </p:cNvPr>
          <p:cNvSpPr>
            <a:spLocks noGrp="1"/>
          </p:cNvSpPr>
          <p:nvPr>
            <p:ph idx="1"/>
          </p:nvPr>
        </p:nvSpPr>
        <p:spPr>
          <a:xfrm>
            <a:off x="355107" y="1783080"/>
            <a:ext cx="9867885" cy="4622202"/>
          </a:xfrm>
        </p:spPr>
        <p:txBody>
          <a:bodyPr>
            <a:normAutofit/>
          </a:bodyPr>
          <a:lstStyle/>
          <a:p>
            <a:pPr marL="0" indent="0" algn="just">
              <a:buNone/>
            </a:pPr>
            <a:endParaRPr lang="es-CO" dirty="0"/>
          </a:p>
          <a:p>
            <a:pPr marL="0" indent="0" algn="just">
              <a:buNone/>
            </a:pPr>
            <a:endParaRPr lang="es-ES" dirty="0"/>
          </a:p>
          <a:p>
            <a:pPr marL="0" indent="0" algn="just">
              <a:buNone/>
            </a:pPr>
            <a:endParaRPr lang="es-ES" dirty="0"/>
          </a:p>
          <a:p>
            <a:pPr marL="0" indent="0" algn="just">
              <a:buNone/>
            </a:pPr>
            <a:r>
              <a:rPr lang="es-ES" sz="2000" dirty="0"/>
              <a:t>Se trata de un discurso motivacional, emocional, rápido, directo, eficaz, concreto, en donde se le explique de manera detallada a las partes e intervinientes los beneficios de someter el conflicto a una salida alternativa mediante el tratamiento efectivo al ofensor y a la victima a través de practicas restaurativas, indicando que los resultados restaurativos serán incorporados al proceso penal y permitirán aplicar el principio de remisión de casos con efectos en el proceso penal.  </a:t>
            </a:r>
          </a:p>
          <a:p>
            <a:pPr marL="0" indent="0" algn="just">
              <a:buNone/>
            </a:pPr>
            <a:endParaRPr lang="es-ES" dirty="0"/>
          </a:p>
          <a:p>
            <a:pPr marL="0" indent="0" algn="just">
              <a:buNone/>
            </a:pPr>
            <a:endParaRPr lang="es-ES" dirty="0"/>
          </a:p>
          <a:p>
            <a:pPr marL="0" indent="0" algn="just">
              <a:buNone/>
            </a:pPr>
            <a:r>
              <a:rPr lang="es-ES" dirty="0"/>
              <a:t> </a:t>
            </a:r>
          </a:p>
        </p:txBody>
      </p:sp>
      <p:sp>
        <p:nvSpPr>
          <p:cNvPr id="4" name="Título 1">
            <a:extLst>
              <a:ext uri="{FF2B5EF4-FFF2-40B4-BE49-F238E27FC236}">
                <a16:creationId xmlns:a16="http://schemas.microsoft.com/office/drawing/2014/main" id="{CF9A0B7F-B1A3-4A34-B770-56D105465D0E}"/>
              </a:ext>
            </a:extLst>
          </p:cNvPr>
          <p:cNvSpPr txBox="1">
            <a:spLocks/>
          </p:cNvSpPr>
          <p:nvPr/>
        </p:nvSpPr>
        <p:spPr>
          <a:xfrm>
            <a:off x="355107" y="557762"/>
            <a:ext cx="8596668" cy="132080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ES" sz="3200" b="1" dirty="0">
                <a:solidFill>
                  <a:schemeClr val="accent2">
                    <a:lumMod val="50000"/>
                  </a:schemeClr>
                </a:solidFill>
              </a:rPr>
              <a:t>DISCURSO DE SENSIBILIZACIÒN EN ENFOQUE DE JUSTICIA RESTAURATIVA</a:t>
            </a:r>
            <a:endParaRPr lang="es-CO" sz="3200" b="1" dirty="0">
              <a:solidFill>
                <a:schemeClr val="accent2">
                  <a:lumMod val="50000"/>
                </a:schemeClr>
              </a:solidFill>
            </a:endParaRPr>
          </a:p>
        </p:txBody>
      </p:sp>
    </p:spTree>
    <p:extLst>
      <p:ext uri="{BB962C8B-B14F-4D97-AF65-F5344CB8AC3E}">
        <p14:creationId xmlns:p14="http://schemas.microsoft.com/office/powerpoint/2010/main" val="26700770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0045A730-35B2-4959-AA9D-C3C233C8B640}"/>
              </a:ext>
            </a:extLst>
          </p:cNvPr>
          <p:cNvSpPr>
            <a:spLocks noGrp="1"/>
          </p:cNvSpPr>
          <p:nvPr>
            <p:ph idx="1"/>
          </p:nvPr>
        </p:nvSpPr>
        <p:spPr>
          <a:xfrm>
            <a:off x="355107" y="1331650"/>
            <a:ext cx="11265763" cy="5073632"/>
          </a:xfrm>
        </p:spPr>
        <p:txBody>
          <a:bodyPr>
            <a:normAutofit fontScale="92500" lnSpcReduction="10000"/>
          </a:bodyPr>
          <a:lstStyle/>
          <a:p>
            <a:pPr marL="0" indent="0" algn="just">
              <a:buNone/>
            </a:pPr>
            <a:endParaRPr lang="es-CO" dirty="0"/>
          </a:p>
          <a:p>
            <a:pPr marL="0" indent="0" algn="just">
              <a:buNone/>
            </a:pPr>
            <a:endParaRPr lang="es-ES" dirty="0"/>
          </a:p>
          <a:p>
            <a:pPr marL="0" indent="0">
              <a:buNone/>
            </a:pPr>
            <a:r>
              <a:rPr lang="es-CO" b="1" dirty="0"/>
              <a:t> </a:t>
            </a:r>
            <a:endParaRPr lang="es-CO" dirty="0"/>
          </a:p>
          <a:p>
            <a:pPr lvl="0"/>
            <a:r>
              <a:rPr lang="es-CO" dirty="0"/>
              <a:t>Protocolo: </a:t>
            </a:r>
          </a:p>
          <a:p>
            <a:r>
              <a:rPr lang="es-CO" dirty="0"/>
              <a:t>1. El juez explicará a las partes e intervinientes, que es la Justicia Restaurativa o la Justicia Terapéutica.</a:t>
            </a:r>
          </a:p>
          <a:p>
            <a:r>
              <a:rPr lang="es-CO" dirty="0"/>
              <a:t>2. El juez preguntará a la víctima y el ofensor si han entendido en que consiste el concepto de Justicia Restaurativa o Terapéutica. </a:t>
            </a:r>
          </a:p>
          <a:p>
            <a:r>
              <a:rPr lang="es-CO" dirty="0"/>
              <a:t>3. El juez aclarará a la víctima y ofensor el concepto de Justicia Restaurativa y desmitificará miedos, predisposiciones, prevenciones, entre otros.</a:t>
            </a:r>
          </a:p>
          <a:p>
            <a:r>
              <a:rPr lang="es-CO" dirty="0"/>
              <a:t>4. El juez informará a las partes e intervinientes en qué consisten los programas de Justicia Restaurativa, cuáles son sus resultados concretos, que intervenciones se va a brindar al ofensor y a las víctimas, cuáles son las consecuencias de los resultados restaurativos en el proceso penal.</a:t>
            </a:r>
          </a:p>
          <a:p>
            <a:pPr marL="0" indent="0" algn="just">
              <a:buNone/>
            </a:pPr>
            <a:endParaRPr lang="es-ES" dirty="0"/>
          </a:p>
          <a:p>
            <a:pPr marL="0" indent="0" algn="just">
              <a:buNone/>
            </a:pPr>
            <a:endParaRPr lang="es-ES" dirty="0"/>
          </a:p>
          <a:p>
            <a:pPr marL="0" indent="0" algn="just">
              <a:buNone/>
            </a:pPr>
            <a:r>
              <a:rPr lang="es-ES" dirty="0"/>
              <a:t> </a:t>
            </a:r>
          </a:p>
        </p:txBody>
      </p:sp>
      <p:sp>
        <p:nvSpPr>
          <p:cNvPr id="5" name="Título 1">
            <a:extLst>
              <a:ext uri="{FF2B5EF4-FFF2-40B4-BE49-F238E27FC236}">
                <a16:creationId xmlns:a16="http://schemas.microsoft.com/office/drawing/2014/main" id="{CF9A0B7F-B1A3-4A34-B770-56D105465D0E}"/>
              </a:ext>
            </a:extLst>
          </p:cNvPr>
          <p:cNvSpPr txBox="1">
            <a:spLocks/>
          </p:cNvSpPr>
          <p:nvPr/>
        </p:nvSpPr>
        <p:spPr>
          <a:xfrm>
            <a:off x="355107" y="557762"/>
            <a:ext cx="8596668" cy="132080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ES" sz="3200" b="1" dirty="0">
                <a:solidFill>
                  <a:schemeClr val="accent2">
                    <a:lumMod val="50000"/>
                  </a:schemeClr>
                </a:solidFill>
              </a:rPr>
              <a:t>DISCURSO DE SENSIBILIZACIÒN EN ENFOQUE DE JUSTICIA RESTAURATIVA</a:t>
            </a:r>
            <a:endParaRPr lang="es-CO" sz="3200" b="1" dirty="0">
              <a:solidFill>
                <a:schemeClr val="accent2">
                  <a:lumMod val="50000"/>
                </a:schemeClr>
              </a:solidFill>
            </a:endParaRPr>
          </a:p>
        </p:txBody>
      </p:sp>
    </p:spTree>
    <p:extLst>
      <p:ext uri="{BB962C8B-B14F-4D97-AF65-F5344CB8AC3E}">
        <p14:creationId xmlns:p14="http://schemas.microsoft.com/office/powerpoint/2010/main" val="31363450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0045A730-35B2-4959-AA9D-C3C233C8B640}"/>
              </a:ext>
            </a:extLst>
          </p:cNvPr>
          <p:cNvSpPr>
            <a:spLocks noGrp="1"/>
          </p:cNvSpPr>
          <p:nvPr>
            <p:ph idx="1"/>
          </p:nvPr>
        </p:nvSpPr>
        <p:spPr>
          <a:xfrm>
            <a:off x="1" y="1421476"/>
            <a:ext cx="10257904" cy="5436524"/>
          </a:xfrm>
        </p:spPr>
        <p:txBody>
          <a:bodyPr>
            <a:noAutofit/>
          </a:bodyPr>
          <a:lstStyle/>
          <a:p>
            <a:pPr marL="0" indent="0" algn="just">
              <a:buNone/>
            </a:pPr>
            <a:endParaRPr lang="es-CO" sz="900" dirty="0"/>
          </a:p>
          <a:p>
            <a:pPr marL="0" indent="0" algn="just">
              <a:buNone/>
            </a:pPr>
            <a:endParaRPr lang="es-ES" sz="900" dirty="0"/>
          </a:p>
          <a:p>
            <a:pPr marL="0" indent="0">
              <a:buNone/>
            </a:pPr>
            <a:r>
              <a:rPr lang="es-CO" sz="900" b="1" dirty="0"/>
              <a:t> </a:t>
            </a:r>
            <a:endParaRPr lang="es-CO" sz="1200" dirty="0"/>
          </a:p>
          <a:p>
            <a:pPr algn="just"/>
            <a:r>
              <a:rPr lang="es-CO" sz="1700" dirty="0"/>
              <a:t>1. La Justicia Restaurativa es una forma diferente de resolver el conflicto, en donde el ofensor va a ser remitido a un programa especializado para la atención de las causas que dieron origen a la comisión del delito, y en ese lugar deberá responsabilizarse de sus actos, reflexionar sobre su comportamiento, asumir sus responsabilidades, si la victima está de acuerdo, en este programa, va a recibir atención psicosocial, podrá recibir reparación integral económica o simbólica de acuerdo a sus necesidades. Este programa buscará la reintegración del joven con la comunidad. </a:t>
            </a:r>
          </a:p>
          <a:p>
            <a:pPr algn="just"/>
            <a:r>
              <a:rPr lang="es-CO" sz="1700" dirty="0"/>
              <a:t>2. Se procede a preguntarle a la víctima y al ofensor si han entendido en que consiste el concepto de Justicia Restaurativa.</a:t>
            </a:r>
          </a:p>
          <a:p>
            <a:pPr algn="just"/>
            <a:r>
              <a:rPr lang="es-CO" sz="1700" dirty="0"/>
              <a:t>2.1. Si la respuesta es negativa, el Juez deberá retomar la definición con un lenguaje más asertivo para las partes.</a:t>
            </a:r>
          </a:p>
          <a:p>
            <a:pPr algn="just"/>
            <a:r>
              <a:rPr lang="es-CO" sz="1700" dirty="0"/>
              <a:t>2.2. Si la respuesta es positiva, el Juez deberá preguntar a las partes que entendieron y les pedirá que se lo expliquen.</a:t>
            </a:r>
          </a:p>
          <a:p>
            <a:pPr marL="0" indent="0" algn="just">
              <a:buNone/>
            </a:pPr>
            <a:r>
              <a:rPr lang="es-ES" sz="1700" dirty="0"/>
              <a:t> </a:t>
            </a:r>
          </a:p>
        </p:txBody>
      </p:sp>
      <p:sp>
        <p:nvSpPr>
          <p:cNvPr id="5" name="Título 1">
            <a:extLst>
              <a:ext uri="{FF2B5EF4-FFF2-40B4-BE49-F238E27FC236}">
                <a16:creationId xmlns:a16="http://schemas.microsoft.com/office/drawing/2014/main" id="{CF9A0B7F-B1A3-4A34-B770-56D105465D0E}"/>
              </a:ext>
            </a:extLst>
          </p:cNvPr>
          <p:cNvSpPr txBox="1">
            <a:spLocks/>
          </p:cNvSpPr>
          <p:nvPr/>
        </p:nvSpPr>
        <p:spPr>
          <a:xfrm>
            <a:off x="355107" y="557762"/>
            <a:ext cx="8596668" cy="132080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ES" sz="3200" b="1" dirty="0">
                <a:solidFill>
                  <a:schemeClr val="accent2">
                    <a:lumMod val="50000"/>
                  </a:schemeClr>
                </a:solidFill>
              </a:rPr>
              <a:t>DISCURSO DE SENSIBILIZACIÒN EN ENFOQUE DE JUSTICIA RESTAURATIVA</a:t>
            </a:r>
            <a:endParaRPr lang="es-CO" sz="3200" b="1" dirty="0">
              <a:solidFill>
                <a:schemeClr val="accent2">
                  <a:lumMod val="50000"/>
                </a:schemeClr>
              </a:solidFill>
            </a:endParaRPr>
          </a:p>
        </p:txBody>
      </p:sp>
    </p:spTree>
    <p:extLst>
      <p:ext uri="{BB962C8B-B14F-4D97-AF65-F5344CB8AC3E}">
        <p14:creationId xmlns:p14="http://schemas.microsoft.com/office/powerpoint/2010/main" val="31091215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0045A730-35B2-4959-AA9D-C3C233C8B640}"/>
              </a:ext>
            </a:extLst>
          </p:cNvPr>
          <p:cNvSpPr>
            <a:spLocks noGrp="1"/>
          </p:cNvSpPr>
          <p:nvPr>
            <p:ph idx="1"/>
          </p:nvPr>
        </p:nvSpPr>
        <p:spPr>
          <a:xfrm>
            <a:off x="1" y="1745672"/>
            <a:ext cx="11247120" cy="5112327"/>
          </a:xfrm>
        </p:spPr>
        <p:txBody>
          <a:bodyPr>
            <a:noAutofit/>
          </a:bodyPr>
          <a:lstStyle/>
          <a:p>
            <a:pPr marL="0" indent="0" algn="just">
              <a:buNone/>
            </a:pPr>
            <a:endParaRPr lang="es-CO" sz="900" dirty="0"/>
          </a:p>
          <a:p>
            <a:pPr marL="0" indent="0" algn="just">
              <a:buNone/>
            </a:pPr>
            <a:endParaRPr lang="es-ES" sz="900" dirty="0"/>
          </a:p>
          <a:p>
            <a:pPr algn="just"/>
            <a:r>
              <a:rPr lang="es-CO" sz="1200" dirty="0"/>
              <a:t>3</a:t>
            </a:r>
            <a:r>
              <a:rPr lang="es-CO" sz="1700" dirty="0"/>
              <a:t>. El juez deberá desvirtuar mitos, por ejemplo aclarar que la Justicia Restaurativa no es sinónimo de impunidad, que en el programa si se va a realizar una atención integral tanto del ofensor como de la víctima, y aclarar que la víctima no está obligada a participar o a perdonar.</a:t>
            </a:r>
          </a:p>
          <a:p>
            <a:pPr algn="just"/>
            <a:r>
              <a:rPr lang="es-CO" sz="1700" dirty="0"/>
              <a:t>4. El Juez procede a informar sobre los programas de Justicia Restaurativa en esta entidad territorial que consisten en (el juez deberá explicar la oferta institucional existente en su entidad territorial respecto de programas de JR), acto seguido deberá señalar las consecuencias que tienen los resultados restaurativos en el proceso penal: </a:t>
            </a:r>
          </a:p>
          <a:p>
            <a:pPr algn="just"/>
            <a:r>
              <a:rPr lang="es-CO" sz="1700" dirty="0"/>
              <a:t>4.1. Ante el Juez de Control de Garantías: Explicará que el resultado totalmente restaurativo va a generar la renuncia de la acción penal y el archivo definitivo del proceso, </a:t>
            </a:r>
          </a:p>
          <a:p>
            <a:pPr algn="just"/>
            <a:r>
              <a:rPr lang="es-CO" sz="1700" dirty="0"/>
              <a:t>4.2. Ante el Juez de Conocimiento: Explicará que el resultado restaurativo le podría generar al ofensor ser beneficiario de un principio de oportunidad.</a:t>
            </a:r>
          </a:p>
          <a:p>
            <a:pPr algn="just"/>
            <a:r>
              <a:rPr lang="es-CO" sz="1700" dirty="0"/>
              <a:t>4,3. Ante el Juez Ejecutor de la Pena o la Sanción: Explicará que el resultado restaurativo le podría generar al ofensor la sustitución de la sanción impuesta.</a:t>
            </a:r>
          </a:p>
          <a:p>
            <a:pPr marL="0" indent="0" algn="just">
              <a:buNone/>
            </a:pPr>
            <a:endParaRPr lang="es-ES" sz="1700" dirty="0"/>
          </a:p>
          <a:p>
            <a:pPr marL="0" indent="0" algn="just">
              <a:buNone/>
            </a:pPr>
            <a:endParaRPr lang="es-ES" sz="900" dirty="0"/>
          </a:p>
          <a:p>
            <a:pPr marL="0" indent="0" algn="just">
              <a:buNone/>
            </a:pPr>
            <a:r>
              <a:rPr lang="es-ES" sz="900" dirty="0"/>
              <a:t> </a:t>
            </a:r>
          </a:p>
        </p:txBody>
      </p:sp>
      <p:sp>
        <p:nvSpPr>
          <p:cNvPr id="5" name="Título 1">
            <a:extLst>
              <a:ext uri="{FF2B5EF4-FFF2-40B4-BE49-F238E27FC236}">
                <a16:creationId xmlns:a16="http://schemas.microsoft.com/office/drawing/2014/main" id="{CF9A0B7F-B1A3-4A34-B770-56D105465D0E}"/>
              </a:ext>
            </a:extLst>
          </p:cNvPr>
          <p:cNvSpPr txBox="1">
            <a:spLocks/>
          </p:cNvSpPr>
          <p:nvPr/>
        </p:nvSpPr>
        <p:spPr>
          <a:xfrm>
            <a:off x="355107" y="557762"/>
            <a:ext cx="8596668" cy="132080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ES" sz="3200" b="1" dirty="0">
                <a:solidFill>
                  <a:schemeClr val="accent2">
                    <a:lumMod val="50000"/>
                  </a:schemeClr>
                </a:solidFill>
              </a:rPr>
              <a:t>DISCURSO DE SENSIBILIZACIÒN EN ENFOQUE DE JUSTICIA RESTAURATIVA</a:t>
            </a:r>
            <a:endParaRPr lang="es-CO" sz="3200" b="1" dirty="0">
              <a:solidFill>
                <a:schemeClr val="accent2">
                  <a:lumMod val="50000"/>
                </a:schemeClr>
              </a:solidFill>
            </a:endParaRPr>
          </a:p>
        </p:txBody>
      </p:sp>
    </p:spTree>
    <p:extLst>
      <p:ext uri="{BB962C8B-B14F-4D97-AF65-F5344CB8AC3E}">
        <p14:creationId xmlns:p14="http://schemas.microsoft.com/office/powerpoint/2010/main" val="21856823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0045A730-35B2-4959-AA9D-C3C233C8B640}"/>
              </a:ext>
            </a:extLst>
          </p:cNvPr>
          <p:cNvSpPr>
            <a:spLocks noGrp="1"/>
          </p:cNvSpPr>
          <p:nvPr>
            <p:ph idx="1"/>
          </p:nvPr>
        </p:nvSpPr>
        <p:spPr>
          <a:xfrm>
            <a:off x="430408" y="2472432"/>
            <a:ext cx="10484528" cy="4579397"/>
          </a:xfrm>
        </p:spPr>
        <p:txBody>
          <a:bodyPr>
            <a:normAutofit/>
          </a:bodyPr>
          <a:lstStyle/>
          <a:p>
            <a:pPr marL="0" indent="0" algn="just">
              <a:buNone/>
            </a:pPr>
            <a:r>
              <a:rPr lang="es-ES" dirty="0"/>
              <a:t>1. El Juez </a:t>
            </a:r>
            <a:r>
              <a:rPr lang="es-CO" dirty="0"/>
              <a:t>preguntará a la Fiscalía si ofensor y victima han adelantado algún tipo de procedimiento o práctica de justicia restaurativa en relación con los hechos constitutivos del delito imputado.</a:t>
            </a:r>
          </a:p>
          <a:p>
            <a:pPr marL="0" indent="0" algn="just">
              <a:buNone/>
            </a:pPr>
            <a:endParaRPr lang="es-CO" dirty="0"/>
          </a:p>
          <a:p>
            <a:pPr marL="0" indent="0" algn="just">
              <a:buNone/>
            </a:pPr>
            <a:r>
              <a:rPr lang="es-CO" dirty="0"/>
              <a:t>2. </a:t>
            </a:r>
            <a:r>
              <a:rPr lang="es-MX" dirty="0"/>
              <a:t>Si la respuesta </a:t>
            </a:r>
            <a:r>
              <a:rPr lang="es-MX" b="1" u="sng" dirty="0"/>
              <a:t>es afirmativa</a:t>
            </a:r>
            <a:r>
              <a:rPr lang="es-MX" dirty="0"/>
              <a:t>, preguntará en qué centro de mediación o de conciliación en equidad, o de práctica de justicia restaurativa se adelanta el trámite, cuál es el estado del procedimiento o práctica, y si ha habido acuerdo o resultado restaurativo y solicitará la exhibición del acta de informe correspondiente. </a:t>
            </a:r>
          </a:p>
          <a:p>
            <a:pPr marL="0" indent="0" algn="just">
              <a:buNone/>
            </a:pPr>
            <a:endParaRPr lang="es-MX" dirty="0"/>
          </a:p>
          <a:p>
            <a:pPr marL="0" indent="0" algn="just">
              <a:buNone/>
            </a:pPr>
            <a:r>
              <a:rPr lang="es-MX" dirty="0"/>
              <a:t>Si se cuenta con un informe de procedimiento de justicia restaurativa, el juez lo revisará y podrá remitir lo pertinente a la Fiscalía para que ésta solicite el principio de oportunidad ante el juez de control de garantías.</a:t>
            </a:r>
            <a:endParaRPr lang="es-CO" dirty="0"/>
          </a:p>
          <a:p>
            <a:pPr marL="0" indent="0" algn="just">
              <a:buNone/>
            </a:pPr>
            <a:endParaRPr lang="es-ES" dirty="0"/>
          </a:p>
          <a:p>
            <a:pPr marL="0" indent="0" algn="just">
              <a:buNone/>
            </a:pPr>
            <a:endParaRPr lang="es-ES" dirty="0"/>
          </a:p>
        </p:txBody>
      </p:sp>
      <p:sp>
        <p:nvSpPr>
          <p:cNvPr id="4" name="Título 1">
            <a:extLst>
              <a:ext uri="{FF2B5EF4-FFF2-40B4-BE49-F238E27FC236}">
                <a16:creationId xmlns:a16="http://schemas.microsoft.com/office/drawing/2014/main" id="{CF9A0B7F-B1A3-4A34-B770-56D105465D0E}"/>
              </a:ext>
            </a:extLst>
          </p:cNvPr>
          <p:cNvSpPr txBox="1">
            <a:spLocks/>
          </p:cNvSpPr>
          <p:nvPr/>
        </p:nvSpPr>
        <p:spPr>
          <a:xfrm>
            <a:off x="355106" y="557762"/>
            <a:ext cx="11665097" cy="1320800"/>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ES" sz="3200" b="1" dirty="0">
                <a:solidFill>
                  <a:schemeClr val="accent2">
                    <a:lumMod val="50000"/>
                  </a:schemeClr>
                </a:solidFill>
              </a:rPr>
              <a:t>EN LA AUDIENCIA DE IMPUTACIÓN</a:t>
            </a:r>
            <a:br>
              <a:rPr lang="es-ES" sz="3200" b="1" dirty="0">
                <a:solidFill>
                  <a:schemeClr val="accent2">
                    <a:lumMod val="50000"/>
                  </a:schemeClr>
                </a:solidFill>
              </a:rPr>
            </a:br>
            <a:r>
              <a:rPr lang="es-ES" sz="2400" b="1" dirty="0">
                <a:solidFill>
                  <a:schemeClr val="accent2">
                    <a:lumMod val="50000"/>
                  </a:schemeClr>
                </a:solidFill>
              </a:rPr>
              <a:t>Junto con la ilustración al procesado sobre la posibilidad de allanarse a cargos Art. 351, debe ilustrársele al procesado sobre la Justicia Restaurativa, en que consiste, sus ventajas y consecuencias.</a:t>
            </a:r>
            <a:endParaRPr lang="es-CO" sz="2400" b="1" dirty="0">
              <a:solidFill>
                <a:schemeClr val="accent2">
                  <a:lumMod val="50000"/>
                </a:schemeClr>
              </a:solidFill>
            </a:endParaRPr>
          </a:p>
        </p:txBody>
      </p:sp>
    </p:spTree>
    <p:extLst>
      <p:ext uri="{BB962C8B-B14F-4D97-AF65-F5344CB8AC3E}">
        <p14:creationId xmlns:p14="http://schemas.microsoft.com/office/powerpoint/2010/main" val="21418433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0045A730-35B2-4959-AA9D-C3C233C8B640}"/>
              </a:ext>
            </a:extLst>
          </p:cNvPr>
          <p:cNvSpPr>
            <a:spLocks noGrp="1"/>
          </p:cNvSpPr>
          <p:nvPr>
            <p:ph idx="1"/>
          </p:nvPr>
        </p:nvSpPr>
        <p:spPr>
          <a:xfrm>
            <a:off x="754602" y="1979720"/>
            <a:ext cx="10484528" cy="4268679"/>
          </a:xfrm>
        </p:spPr>
        <p:txBody>
          <a:bodyPr>
            <a:normAutofit/>
          </a:bodyPr>
          <a:lstStyle/>
          <a:p>
            <a:pPr marL="0" indent="0" algn="just">
              <a:buNone/>
            </a:pPr>
            <a:r>
              <a:rPr lang="es-MX" dirty="0"/>
              <a:t>o	</a:t>
            </a:r>
            <a:r>
              <a:rPr lang="es-MX" b="1" u="sng" dirty="0"/>
              <a:t>Si la respuesta es negativa</a:t>
            </a:r>
            <a:r>
              <a:rPr lang="es-MX" dirty="0"/>
              <a:t>, continuará con lo siguiente:</a:t>
            </a:r>
          </a:p>
          <a:p>
            <a:pPr marL="0" indent="0" algn="just">
              <a:buNone/>
            </a:pPr>
            <a:endParaRPr lang="es-MX" dirty="0"/>
          </a:p>
          <a:p>
            <a:pPr marL="0" indent="0" algn="just">
              <a:buNone/>
            </a:pPr>
            <a:r>
              <a:rPr lang="es-MX" dirty="0"/>
              <a:t>•	Preguntará a la Fiscalía si la víctima y el adolescente han sido acompañados o ilustrados sobre la justicia restaurativa.</a:t>
            </a:r>
          </a:p>
          <a:p>
            <a:pPr marL="0" indent="0" algn="just">
              <a:buNone/>
            </a:pPr>
            <a:endParaRPr lang="es-MX" dirty="0"/>
          </a:p>
          <a:p>
            <a:pPr marL="0" indent="0" algn="just">
              <a:buNone/>
            </a:pPr>
            <a:r>
              <a:rPr lang="es-MX" dirty="0"/>
              <a:t>o	Si la respuesta es afirmativa, pregunta en que consistió el acompañamiento, y si se ha adelantado algún tipo de procedimiento o práctica de justicia restaurativa, en qué centro de mediación o de conciliación en equidad, o de práctica de justicia restaurativa.</a:t>
            </a:r>
          </a:p>
          <a:p>
            <a:pPr marL="0" indent="0" algn="just">
              <a:buNone/>
            </a:pPr>
            <a:endParaRPr lang="es-ES" dirty="0"/>
          </a:p>
          <a:p>
            <a:pPr marL="0" indent="0" algn="just">
              <a:buNone/>
            </a:pPr>
            <a:endParaRPr lang="es-ES" dirty="0"/>
          </a:p>
        </p:txBody>
      </p:sp>
      <p:sp>
        <p:nvSpPr>
          <p:cNvPr id="4" name="CuadroTexto 3"/>
          <p:cNvSpPr txBox="1"/>
          <p:nvPr/>
        </p:nvSpPr>
        <p:spPr>
          <a:xfrm>
            <a:off x="932688" y="1069848"/>
            <a:ext cx="9319587" cy="1155716"/>
          </a:xfrm>
          <a:prstGeom prst="rect">
            <a:avLst/>
          </a:prstGeom>
          <a:noFill/>
        </p:spPr>
        <p:txBody>
          <a:bodyPr wrap="square" rtlCol="0">
            <a:spAutoFit/>
          </a:bodyPr>
          <a:lstStyle/>
          <a:p>
            <a:endParaRPr lang="es-CO" dirty="0"/>
          </a:p>
        </p:txBody>
      </p:sp>
      <p:sp>
        <p:nvSpPr>
          <p:cNvPr id="5" name="CuadroTexto 4"/>
          <p:cNvSpPr txBox="1"/>
          <p:nvPr/>
        </p:nvSpPr>
        <p:spPr>
          <a:xfrm>
            <a:off x="1110774" y="1119168"/>
            <a:ext cx="9319587" cy="1155716"/>
          </a:xfrm>
          <a:prstGeom prst="rect">
            <a:avLst/>
          </a:prstGeom>
          <a:noFill/>
        </p:spPr>
        <p:txBody>
          <a:bodyPr wrap="square" rtlCol="0">
            <a:spAutoFit/>
          </a:bodyPr>
          <a:lstStyle/>
          <a:p>
            <a:endParaRPr lang="es-CO" dirty="0"/>
          </a:p>
        </p:txBody>
      </p:sp>
      <p:sp>
        <p:nvSpPr>
          <p:cNvPr id="7" name="Título 1">
            <a:extLst>
              <a:ext uri="{FF2B5EF4-FFF2-40B4-BE49-F238E27FC236}">
                <a16:creationId xmlns:a16="http://schemas.microsoft.com/office/drawing/2014/main" id="{CF9A0B7F-B1A3-4A34-B770-56D105465D0E}"/>
              </a:ext>
            </a:extLst>
          </p:cNvPr>
          <p:cNvSpPr txBox="1">
            <a:spLocks/>
          </p:cNvSpPr>
          <p:nvPr/>
        </p:nvSpPr>
        <p:spPr>
          <a:xfrm>
            <a:off x="355106" y="557762"/>
            <a:ext cx="11665097" cy="1320800"/>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ES" sz="3200" b="1" dirty="0">
                <a:solidFill>
                  <a:schemeClr val="accent2">
                    <a:lumMod val="50000"/>
                  </a:schemeClr>
                </a:solidFill>
              </a:rPr>
              <a:t>EN LA AUDIENCIA DE IMPUTACIÓN</a:t>
            </a:r>
            <a:br>
              <a:rPr lang="es-ES" sz="3200" b="1" dirty="0">
                <a:solidFill>
                  <a:schemeClr val="accent2">
                    <a:lumMod val="50000"/>
                  </a:schemeClr>
                </a:solidFill>
              </a:rPr>
            </a:br>
            <a:r>
              <a:rPr lang="es-ES" sz="2400" b="1" dirty="0">
                <a:solidFill>
                  <a:schemeClr val="accent2">
                    <a:lumMod val="50000"/>
                  </a:schemeClr>
                </a:solidFill>
              </a:rPr>
              <a:t>Junto con la ilustración al procesado sobre la posibilidad de allanarse a cargos Art. 351, debe ilustrársele al procesado sobre la Justicia Restaurativa, en que consiste, sus ventajas y consecuencias.</a:t>
            </a:r>
            <a:endParaRPr lang="es-CO" sz="2400" b="1" dirty="0">
              <a:solidFill>
                <a:schemeClr val="accent2">
                  <a:lumMod val="50000"/>
                </a:schemeClr>
              </a:solidFill>
            </a:endParaRPr>
          </a:p>
        </p:txBody>
      </p:sp>
    </p:spTree>
    <p:extLst>
      <p:ext uri="{BB962C8B-B14F-4D97-AF65-F5344CB8AC3E}">
        <p14:creationId xmlns:p14="http://schemas.microsoft.com/office/powerpoint/2010/main" val="9666656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0045A730-35B2-4959-AA9D-C3C233C8B640}"/>
              </a:ext>
            </a:extLst>
          </p:cNvPr>
          <p:cNvSpPr>
            <a:spLocks noGrp="1"/>
          </p:cNvSpPr>
          <p:nvPr>
            <p:ph idx="1"/>
          </p:nvPr>
        </p:nvSpPr>
        <p:spPr>
          <a:xfrm>
            <a:off x="737977" y="2202383"/>
            <a:ext cx="10484528" cy="4395151"/>
          </a:xfrm>
        </p:spPr>
        <p:txBody>
          <a:bodyPr>
            <a:normAutofit/>
          </a:bodyPr>
          <a:lstStyle/>
          <a:p>
            <a:pPr marL="0" indent="0" algn="just">
              <a:buNone/>
            </a:pPr>
            <a:r>
              <a:rPr lang="es-MX" dirty="0"/>
              <a:t>o	</a:t>
            </a:r>
            <a:r>
              <a:rPr lang="es-MX" b="1" u="sng" dirty="0"/>
              <a:t>Si la respuesta es negativa</a:t>
            </a:r>
            <a:r>
              <a:rPr lang="es-MX" dirty="0"/>
              <a:t>, continúa con lo siguiente:</a:t>
            </a:r>
          </a:p>
          <a:p>
            <a:pPr marL="0" indent="0" algn="just">
              <a:buNone/>
            </a:pPr>
            <a:endParaRPr lang="es-MX" dirty="0"/>
          </a:p>
          <a:p>
            <a:pPr marL="0" indent="0" algn="just">
              <a:buNone/>
            </a:pPr>
            <a:r>
              <a:rPr lang="es-MX" dirty="0"/>
              <a:t>El juez les explicará qué es la justicia restaurativa, o en qué consiste esta forma de solución del conflicto, las ventajas y consecuencias pedagógicas, protectoras, jurídicas, personales, familiares y sociales que representa a ofendido y ofensor. Igualmente, le indicará que tiene derecho a consultar al defensor de familia o a un abogado. </a:t>
            </a:r>
          </a:p>
          <a:p>
            <a:pPr marL="0" indent="0" algn="just">
              <a:buNone/>
            </a:pPr>
            <a:endParaRPr lang="es-MX" dirty="0"/>
          </a:p>
          <a:p>
            <a:pPr marL="0" indent="0" algn="just">
              <a:buNone/>
            </a:pPr>
            <a:r>
              <a:rPr lang="es-MX" dirty="0"/>
              <a:t>o	Si la víctima y el agresor consienten en acogerse a la justicia restaurativa, el juez lo comunicará a la Fiscalía para que envíe lo pertinente a centro de mediación, o el juez directamente remitirá las copias respectivas a un centro de conciliación en equidad o de prácticas de justicia restaurativa</a:t>
            </a:r>
            <a:endParaRPr lang="es-ES" dirty="0"/>
          </a:p>
        </p:txBody>
      </p:sp>
      <p:sp>
        <p:nvSpPr>
          <p:cNvPr id="6" name="Título 1">
            <a:extLst>
              <a:ext uri="{FF2B5EF4-FFF2-40B4-BE49-F238E27FC236}">
                <a16:creationId xmlns:a16="http://schemas.microsoft.com/office/drawing/2014/main" id="{CF9A0B7F-B1A3-4A34-B770-56D105465D0E}"/>
              </a:ext>
            </a:extLst>
          </p:cNvPr>
          <p:cNvSpPr txBox="1">
            <a:spLocks/>
          </p:cNvSpPr>
          <p:nvPr/>
        </p:nvSpPr>
        <p:spPr>
          <a:xfrm>
            <a:off x="355106" y="557762"/>
            <a:ext cx="11665097" cy="1320800"/>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ES" sz="3200" b="1" dirty="0">
                <a:solidFill>
                  <a:schemeClr val="accent2">
                    <a:lumMod val="50000"/>
                  </a:schemeClr>
                </a:solidFill>
              </a:rPr>
              <a:t>EN LA AUDIENCIA DE IMPUTACIÓN</a:t>
            </a:r>
            <a:br>
              <a:rPr lang="es-ES" sz="3200" b="1" dirty="0">
                <a:solidFill>
                  <a:schemeClr val="accent2">
                    <a:lumMod val="50000"/>
                  </a:schemeClr>
                </a:solidFill>
              </a:rPr>
            </a:br>
            <a:r>
              <a:rPr lang="es-ES" sz="2400" b="1" dirty="0">
                <a:solidFill>
                  <a:schemeClr val="accent2">
                    <a:lumMod val="50000"/>
                  </a:schemeClr>
                </a:solidFill>
              </a:rPr>
              <a:t>Junto con la ilustración al procesado sobre la posibilidad de allanarse a cargos Art. 351, debe ilustrársele al procesado sobre la Justicia Restaurativa, en que consiste, sus ventajas y consecuencias.</a:t>
            </a:r>
            <a:endParaRPr lang="es-CO" sz="2400" b="1" dirty="0">
              <a:solidFill>
                <a:schemeClr val="accent2">
                  <a:lumMod val="50000"/>
                </a:schemeClr>
              </a:solidFill>
            </a:endParaRPr>
          </a:p>
        </p:txBody>
      </p:sp>
    </p:spTree>
    <p:extLst>
      <p:ext uri="{BB962C8B-B14F-4D97-AF65-F5344CB8AC3E}">
        <p14:creationId xmlns:p14="http://schemas.microsoft.com/office/powerpoint/2010/main" val="28236694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0045A730-35B2-4959-AA9D-C3C233C8B640}"/>
              </a:ext>
            </a:extLst>
          </p:cNvPr>
          <p:cNvSpPr>
            <a:spLocks noGrp="1"/>
          </p:cNvSpPr>
          <p:nvPr>
            <p:ph idx="1"/>
          </p:nvPr>
        </p:nvSpPr>
        <p:spPr>
          <a:xfrm>
            <a:off x="754602" y="2015231"/>
            <a:ext cx="10484528" cy="4579397"/>
          </a:xfrm>
        </p:spPr>
        <p:txBody>
          <a:bodyPr>
            <a:normAutofit/>
          </a:bodyPr>
          <a:lstStyle/>
          <a:p>
            <a:pPr marL="0" indent="0" algn="just">
              <a:buNone/>
            </a:pPr>
            <a:r>
              <a:rPr lang="es-ES" dirty="0"/>
              <a:t>1. El Juez </a:t>
            </a:r>
            <a:r>
              <a:rPr lang="es-CO" dirty="0"/>
              <a:t>preguntará a la Fiscalía si el ofensor y el ofendido han adelantado algún tipo de procedimiento o práctica de justicia restaurativa en relación con los hechos objeto de acusación.</a:t>
            </a:r>
          </a:p>
          <a:p>
            <a:pPr marL="0" indent="0" algn="just">
              <a:buNone/>
            </a:pPr>
            <a:endParaRPr lang="es-CO" dirty="0"/>
          </a:p>
          <a:p>
            <a:pPr marL="0" indent="0" algn="just">
              <a:buNone/>
            </a:pPr>
            <a:r>
              <a:rPr lang="es-CO" dirty="0"/>
              <a:t>2. </a:t>
            </a:r>
            <a:r>
              <a:rPr lang="es-MX" dirty="0"/>
              <a:t>Si la respuesta </a:t>
            </a:r>
            <a:r>
              <a:rPr lang="es-MX" b="1" u="sng" dirty="0"/>
              <a:t>es afirmativa</a:t>
            </a:r>
            <a:r>
              <a:rPr lang="es-MX" dirty="0"/>
              <a:t>, preguntará en qué centro de mediación o de conciliación en equidad, o de práctica de justicia restaurativa se adelanta el trámite, cuál es el estado del procedimiento o práctica, y si ha habido acuerdo o resultado restaurativo y solicitará la exhibición del acta de informe correspondiente. </a:t>
            </a:r>
          </a:p>
          <a:p>
            <a:pPr marL="0" indent="0" algn="just">
              <a:buNone/>
            </a:pPr>
            <a:endParaRPr lang="es-MX" dirty="0"/>
          </a:p>
          <a:p>
            <a:pPr marL="0" indent="0" algn="just">
              <a:buNone/>
            </a:pPr>
            <a:endParaRPr lang="es-ES" dirty="0"/>
          </a:p>
          <a:p>
            <a:pPr marL="0" indent="0" algn="just">
              <a:buNone/>
            </a:pPr>
            <a:endParaRPr lang="es-ES" dirty="0"/>
          </a:p>
        </p:txBody>
      </p:sp>
      <p:sp>
        <p:nvSpPr>
          <p:cNvPr id="4" name="Título 1">
            <a:extLst>
              <a:ext uri="{FF2B5EF4-FFF2-40B4-BE49-F238E27FC236}">
                <a16:creationId xmlns:a16="http://schemas.microsoft.com/office/drawing/2014/main" id="{CF9A0B7F-B1A3-4A34-B770-56D105465D0E}"/>
              </a:ext>
            </a:extLst>
          </p:cNvPr>
          <p:cNvSpPr txBox="1">
            <a:spLocks/>
          </p:cNvSpPr>
          <p:nvPr/>
        </p:nvSpPr>
        <p:spPr>
          <a:xfrm>
            <a:off x="355107" y="557762"/>
            <a:ext cx="8596668" cy="132080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ES" sz="3200" b="1" dirty="0">
                <a:solidFill>
                  <a:schemeClr val="accent2">
                    <a:lumMod val="50000"/>
                  </a:schemeClr>
                </a:solidFill>
              </a:rPr>
              <a:t>EN LA AUDIENCIA DE ACUSACIÓN Y PREPARATORIA</a:t>
            </a:r>
            <a:endParaRPr lang="es-CO" sz="3200" b="1" dirty="0">
              <a:solidFill>
                <a:schemeClr val="accent2">
                  <a:lumMod val="50000"/>
                </a:schemeClr>
              </a:solidFill>
            </a:endParaRPr>
          </a:p>
        </p:txBody>
      </p:sp>
    </p:spTree>
    <p:extLst>
      <p:ext uri="{BB962C8B-B14F-4D97-AF65-F5344CB8AC3E}">
        <p14:creationId xmlns:p14="http://schemas.microsoft.com/office/powerpoint/2010/main" val="19312281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F9A0B7F-B1A3-4A34-B770-56D105465D0E}"/>
              </a:ext>
            </a:extLst>
          </p:cNvPr>
          <p:cNvSpPr>
            <a:spLocks noGrp="1"/>
          </p:cNvSpPr>
          <p:nvPr>
            <p:ph type="title"/>
          </p:nvPr>
        </p:nvSpPr>
        <p:spPr>
          <a:xfrm>
            <a:off x="355107" y="557762"/>
            <a:ext cx="8596668" cy="1320800"/>
          </a:xfrm>
        </p:spPr>
        <p:txBody>
          <a:bodyPr>
            <a:normAutofit/>
          </a:bodyPr>
          <a:lstStyle/>
          <a:p>
            <a:r>
              <a:rPr lang="es-ES" sz="3200" b="1" dirty="0">
                <a:solidFill>
                  <a:schemeClr val="accent2">
                    <a:lumMod val="50000"/>
                  </a:schemeClr>
                </a:solidFill>
              </a:rPr>
              <a:t>ENFOQUE DE JUSTICIA RESTAURATIVA</a:t>
            </a:r>
            <a:endParaRPr lang="es-CO" sz="3200" b="1" dirty="0">
              <a:solidFill>
                <a:schemeClr val="accent2">
                  <a:lumMod val="50000"/>
                </a:schemeClr>
              </a:solidFill>
            </a:endParaRPr>
          </a:p>
        </p:txBody>
      </p:sp>
      <p:sp>
        <p:nvSpPr>
          <p:cNvPr id="3" name="Marcador de contenido 2">
            <a:extLst>
              <a:ext uri="{FF2B5EF4-FFF2-40B4-BE49-F238E27FC236}">
                <a16:creationId xmlns:a16="http://schemas.microsoft.com/office/drawing/2014/main" id="{0045A730-35B2-4959-AA9D-C3C233C8B640}"/>
              </a:ext>
            </a:extLst>
          </p:cNvPr>
          <p:cNvSpPr>
            <a:spLocks noGrp="1"/>
          </p:cNvSpPr>
          <p:nvPr>
            <p:ph idx="1"/>
          </p:nvPr>
        </p:nvSpPr>
        <p:spPr>
          <a:xfrm>
            <a:off x="355107" y="1331650"/>
            <a:ext cx="11265763" cy="5073632"/>
          </a:xfrm>
        </p:spPr>
        <p:txBody>
          <a:bodyPr>
            <a:normAutofit/>
          </a:bodyPr>
          <a:lstStyle/>
          <a:p>
            <a:pPr marL="0" indent="0" algn="just">
              <a:buNone/>
            </a:pPr>
            <a:endParaRPr lang="es-CO" dirty="0"/>
          </a:p>
          <a:p>
            <a:pPr marL="0" indent="0" algn="just">
              <a:buNone/>
            </a:pPr>
            <a:endParaRPr lang="es-ES" sz="2000" dirty="0"/>
          </a:p>
          <a:p>
            <a:pPr algn="just"/>
            <a:r>
              <a:rPr lang="es-ES" sz="2000" dirty="0"/>
              <a:t>Acto legislativo 03 de 2002: articulo 250 Constitucional, numeral 7. </a:t>
            </a:r>
          </a:p>
          <a:p>
            <a:pPr algn="just"/>
            <a:endParaRPr lang="es-ES" sz="2000" dirty="0"/>
          </a:p>
          <a:p>
            <a:pPr algn="just"/>
            <a:r>
              <a:rPr lang="es-ES" sz="2000" u="sng" dirty="0"/>
              <a:t>Convención de los Derechos del Niño:</a:t>
            </a:r>
            <a:r>
              <a:rPr lang="es-ES" sz="2000" dirty="0"/>
              <a:t> </a:t>
            </a:r>
          </a:p>
          <a:p>
            <a:pPr marL="0" indent="0" algn="just">
              <a:buNone/>
            </a:pPr>
            <a:r>
              <a:rPr lang="es-ES" sz="2000" dirty="0"/>
              <a:t>Art. 3 Principio del Interés Superior.</a:t>
            </a:r>
            <a:r>
              <a:rPr lang="es-ES" sz="2000" i="1" dirty="0"/>
              <a:t> </a:t>
            </a:r>
            <a:endParaRPr lang="es-ES" sz="2000" dirty="0"/>
          </a:p>
          <a:p>
            <a:pPr marL="0" indent="0" algn="just">
              <a:buNone/>
            </a:pPr>
            <a:r>
              <a:rPr lang="es-ES" sz="2000" dirty="0"/>
              <a:t>Art. 40. #3 </a:t>
            </a:r>
            <a:r>
              <a:rPr lang="es-ES" sz="2000" dirty="0" err="1"/>
              <a:t>Lit</a:t>
            </a:r>
            <a:r>
              <a:rPr lang="es-ES" sz="2000" dirty="0"/>
              <a:t> b) Principio de </a:t>
            </a:r>
            <a:r>
              <a:rPr lang="es-ES" sz="2000" dirty="0" err="1"/>
              <a:t>desjudicialización</a:t>
            </a:r>
            <a:r>
              <a:rPr lang="es-ES" sz="2000" dirty="0"/>
              <a:t>.</a:t>
            </a:r>
          </a:p>
          <a:p>
            <a:pPr marL="0" indent="0" algn="just">
              <a:buNone/>
            </a:pPr>
            <a:r>
              <a:rPr lang="es-ES" sz="2000" i="1" dirty="0"/>
              <a:t>Siempre que sea apropiado y deseable, la adopción de medidas para tratar a esos niños sin recurrir a procedimientos judiciales, en el entendimiento de que se respetaran plenamente los derechos humanos y las garantías legales.”</a:t>
            </a:r>
          </a:p>
          <a:p>
            <a:pPr marL="0" indent="0" algn="just">
              <a:buNone/>
            </a:pPr>
            <a:endParaRPr lang="es-ES" sz="2000" i="1" dirty="0"/>
          </a:p>
          <a:p>
            <a:pPr algn="just"/>
            <a:r>
              <a:rPr lang="es-ES" sz="2000" dirty="0"/>
              <a:t>Finalidad restaurativa del proceso penal para adolescentes, art. 140 CIA.</a:t>
            </a:r>
          </a:p>
          <a:p>
            <a:pPr marL="0" indent="0" algn="just">
              <a:buNone/>
            </a:pPr>
            <a:endParaRPr lang="es-ES" i="1" dirty="0"/>
          </a:p>
          <a:p>
            <a:pPr marL="0" indent="0" algn="just">
              <a:buNone/>
            </a:pPr>
            <a:endParaRPr lang="es-ES" dirty="0"/>
          </a:p>
        </p:txBody>
      </p:sp>
      <p:pic>
        <p:nvPicPr>
          <p:cNvPr id="4" name="image1.png" descr="logo_rama_judicial"/>
          <p:cNvPicPr/>
          <p:nvPr/>
        </p:nvPicPr>
        <p:blipFill>
          <a:blip r:embed="rId2"/>
          <a:srcRect/>
          <a:stretch>
            <a:fillRect/>
          </a:stretch>
        </p:blipFill>
        <p:spPr>
          <a:xfrm>
            <a:off x="10247647" y="655788"/>
            <a:ext cx="1464630" cy="1482196"/>
          </a:xfrm>
          <a:prstGeom prst="rect">
            <a:avLst/>
          </a:prstGeom>
          <a:ln/>
        </p:spPr>
      </p:pic>
    </p:spTree>
    <p:extLst>
      <p:ext uri="{BB962C8B-B14F-4D97-AF65-F5344CB8AC3E}">
        <p14:creationId xmlns:p14="http://schemas.microsoft.com/office/powerpoint/2010/main" val="21301010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0045A730-35B2-4959-AA9D-C3C233C8B640}"/>
              </a:ext>
            </a:extLst>
          </p:cNvPr>
          <p:cNvSpPr>
            <a:spLocks noGrp="1"/>
          </p:cNvSpPr>
          <p:nvPr>
            <p:ph idx="1"/>
          </p:nvPr>
        </p:nvSpPr>
        <p:spPr>
          <a:xfrm>
            <a:off x="754602" y="1979720"/>
            <a:ext cx="10484528" cy="4268679"/>
          </a:xfrm>
        </p:spPr>
        <p:txBody>
          <a:bodyPr>
            <a:normAutofit/>
          </a:bodyPr>
          <a:lstStyle/>
          <a:p>
            <a:pPr marL="0" indent="0" algn="just">
              <a:buNone/>
            </a:pPr>
            <a:r>
              <a:rPr lang="es-MX" dirty="0"/>
              <a:t>o	</a:t>
            </a:r>
            <a:r>
              <a:rPr lang="es-MX" b="1" u="sng" dirty="0"/>
              <a:t>Si la respuesta es negativa</a:t>
            </a:r>
            <a:r>
              <a:rPr lang="es-MX" dirty="0"/>
              <a:t>, continuará con lo siguiente:</a:t>
            </a:r>
          </a:p>
          <a:p>
            <a:pPr marL="0" indent="0" algn="just">
              <a:buNone/>
            </a:pPr>
            <a:endParaRPr lang="es-MX" dirty="0"/>
          </a:p>
          <a:p>
            <a:pPr marL="0" indent="0" algn="just">
              <a:buNone/>
            </a:pPr>
            <a:r>
              <a:rPr lang="es-MX" dirty="0"/>
              <a:t>•	Preguntará a la Fiscalía si la víctima y el adolescente han sido acompañados o ilustrados sobre la justicia restaurativa.</a:t>
            </a:r>
          </a:p>
          <a:p>
            <a:pPr marL="0" indent="0" algn="just">
              <a:buNone/>
            </a:pPr>
            <a:endParaRPr lang="es-MX" dirty="0"/>
          </a:p>
          <a:p>
            <a:pPr marL="0" indent="0" algn="just">
              <a:buNone/>
            </a:pPr>
            <a:r>
              <a:rPr lang="es-MX" dirty="0"/>
              <a:t>o	Si la respuesta es afirmativa, pregunta en que consistió el acompañamiento, y si se ha adelantado algún tipo de procedimiento o práctica de justicia restaurativa, en qué centro de mediación o de conciliación en equidad, o de práctica de justicia restaurativa.</a:t>
            </a:r>
          </a:p>
          <a:p>
            <a:pPr marL="0" indent="0" algn="just">
              <a:buNone/>
            </a:pPr>
            <a:endParaRPr lang="es-ES" dirty="0"/>
          </a:p>
          <a:p>
            <a:pPr marL="0" indent="0" algn="just">
              <a:buNone/>
            </a:pPr>
            <a:endParaRPr lang="es-ES" dirty="0"/>
          </a:p>
        </p:txBody>
      </p:sp>
      <p:sp>
        <p:nvSpPr>
          <p:cNvPr id="4" name="CuadroTexto 3"/>
          <p:cNvSpPr txBox="1"/>
          <p:nvPr/>
        </p:nvSpPr>
        <p:spPr>
          <a:xfrm>
            <a:off x="932688" y="1069848"/>
            <a:ext cx="9319587" cy="1155716"/>
          </a:xfrm>
          <a:prstGeom prst="rect">
            <a:avLst/>
          </a:prstGeom>
          <a:noFill/>
        </p:spPr>
        <p:txBody>
          <a:bodyPr wrap="square" rtlCol="0">
            <a:spAutoFit/>
          </a:bodyPr>
          <a:lstStyle/>
          <a:p>
            <a:endParaRPr lang="es-CO" dirty="0"/>
          </a:p>
        </p:txBody>
      </p:sp>
      <p:sp>
        <p:nvSpPr>
          <p:cNvPr id="5" name="CuadroTexto 4"/>
          <p:cNvSpPr txBox="1"/>
          <p:nvPr/>
        </p:nvSpPr>
        <p:spPr>
          <a:xfrm>
            <a:off x="1085088" y="1222248"/>
            <a:ext cx="9319587" cy="1155716"/>
          </a:xfrm>
          <a:prstGeom prst="rect">
            <a:avLst/>
          </a:prstGeom>
          <a:noFill/>
        </p:spPr>
        <p:txBody>
          <a:bodyPr wrap="square" rtlCol="0">
            <a:spAutoFit/>
          </a:bodyPr>
          <a:lstStyle/>
          <a:p>
            <a:endParaRPr lang="es-CO" dirty="0"/>
          </a:p>
        </p:txBody>
      </p:sp>
      <p:sp>
        <p:nvSpPr>
          <p:cNvPr id="7" name="Título 1">
            <a:extLst>
              <a:ext uri="{FF2B5EF4-FFF2-40B4-BE49-F238E27FC236}">
                <a16:creationId xmlns:a16="http://schemas.microsoft.com/office/drawing/2014/main" id="{CF9A0B7F-B1A3-4A34-B770-56D105465D0E}"/>
              </a:ext>
            </a:extLst>
          </p:cNvPr>
          <p:cNvSpPr txBox="1">
            <a:spLocks/>
          </p:cNvSpPr>
          <p:nvPr/>
        </p:nvSpPr>
        <p:spPr>
          <a:xfrm>
            <a:off x="355107" y="557762"/>
            <a:ext cx="8596668" cy="132080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ES" sz="3200" b="1" dirty="0">
                <a:solidFill>
                  <a:schemeClr val="accent2">
                    <a:lumMod val="50000"/>
                  </a:schemeClr>
                </a:solidFill>
              </a:rPr>
              <a:t>EN LA AUDIENCIA DE ACUSACIÓN Y PREPARATORIA</a:t>
            </a:r>
            <a:endParaRPr lang="es-CO" sz="3200" b="1" dirty="0">
              <a:solidFill>
                <a:schemeClr val="accent2">
                  <a:lumMod val="50000"/>
                </a:schemeClr>
              </a:solidFill>
            </a:endParaRPr>
          </a:p>
        </p:txBody>
      </p:sp>
    </p:spTree>
    <p:extLst>
      <p:ext uri="{BB962C8B-B14F-4D97-AF65-F5344CB8AC3E}">
        <p14:creationId xmlns:p14="http://schemas.microsoft.com/office/powerpoint/2010/main" val="33295537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0045A730-35B2-4959-AA9D-C3C233C8B640}"/>
              </a:ext>
            </a:extLst>
          </p:cNvPr>
          <p:cNvSpPr>
            <a:spLocks noGrp="1"/>
          </p:cNvSpPr>
          <p:nvPr>
            <p:ph idx="1"/>
          </p:nvPr>
        </p:nvSpPr>
        <p:spPr>
          <a:xfrm>
            <a:off x="754602" y="1853248"/>
            <a:ext cx="10484528" cy="4395151"/>
          </a:xfrm>
        </p:spPr>
        <p:txBody>
          <a:bodyPr>
            <a:normAutofit/>
          </a:bodyPr>
          <a:lstStyle/>
          <a:p>
            <a:pPr marL="0" indent="0" algn="just">
              <a:buNone/>
            </a:pPr>
            <a:r>
              <a:rPr lang="es-MX" dirty="0"/>
              <a:t>o	</a:t>
            </a:r>
            <a:r>
              <a:rPr lang="es-MX" b="1" u="sng" dirty="0"/>
              <a:t>Si la respuesta es negativa</a:t>
            </a:r>
            <a:r>
              <a:rPr lang="es-MX" dirty="0"/>
              <a:t>, continúa con lo siguiente:</a:t>
            </a:r>
          </a:p>
          <a:p>
            <a:pPr marL="0" indent="0" algn="just">
              <a:buNone/>
            </a:pPr>
            <a:endParaRPr lang="es-MX" dirty="0"/>
          </a:p>
          <a:p>
            <a:pPr marL="0" indent="0" algn="just">
              <a:buNone/>
            </a:pPr>
            <a:r>
              <a:rPr lang="es-MX" dirty="0"/>
              <a:t>El juez les explicará qué es la justicia restaurativa, o en qué consiste esta forma de solución del conflicto, las ventajas y consecuencias pedagógicas, protectoras, jurídicas, personales, familiares y sociales que representa a ofendido y ofensor. Igualmente, le indicará que tiene derecho a consultar al defensor de familia o a un abogado. Y les preguntará si tienen interés en acudir a la Justicia Restaurativa.</a:t>
            </a:r>
          </a:p>
          <a:p>
            <a:pPr marL="0" indent="0" algn="just">
              <a:buNone/>
            </a:pPr>
            <a:endParaRPr lang="es-MX" dirty="0"/>
          </a:p>
          <a:p>
            <a:pPr marL="0" indent="0" algn="just">
              <a:buNone/>
            </a:pPr>
            <a:r>
              <a:rPr lang="es-MX" dirty="0"/>
              <a:t>o	Si la víctima y el agresor consienten en acogerse a la justicia restaurativa, el juez lo comunicará a la Fiscalía para que envíe lo pertinente a centro de mediación, o el juez directamente remitirá las copias respectivas a un centro de conciliación en equidad o de prácticas de justicia restaurativa</a:t>
            </a:r>
            <a:endParaRPr lang="es-ES" dirty="0"/>
          </a:p>
        </p:txBody>
      </p:sp>
      <p:sp>
        <p:nvSpPr>
          <p:cNvPr id="7" name="Título 1">
            <a:extLst>
              <a:ext uri="{FF2B5EF4-FFF2-40B4-BE49-F238E27FC236}">
                <a16:creationId xmlns:a16="http://schemas.microsoft.com/office/drawing/2014/main" id="{CF9A0B7F-B1A3-4A34-B770-56D105465D0E}"/>
              </a:ext>
            </a:extLst>
          </p:cNvPr>
          <p:cNvSpPr txBox="1">
            <a:spLocks/>
          </p:cNvSpPr>
          <p:nvPr/>
        </p:nvSpPr>
        <p:spPr>
          <a:xfrm>
            <a:off x="355107" y="557762"/>
            <a:ext cx="8596668" cy="132080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ES" sz="3200" b="1" dirty="0">
                <a:solidFill>
                  <a:schemeClr val="accent2">
                    <a:lumMod val="50000"/>
                  </a:schemeClr>
                </a:solidFill>
              </a:rPr>
              <a:t>EN LA AUDIENCIA DE ACUSACIÓN Y PREPARATORIA</a:t>
            </a:r>
            <a:endParaRPr lang="es-CO" sz="3200" b="1" dirty="0">
              <a:solidFill>
                <a:schemeClr val="accent2">
                  <a:lumMod val="50000"/>
                </a:schemeClr>
              </a:solidFill>
            </a:endParaRPr>
          </a:p>
        </p:txBody>
      </p:sp>
    </p:spTree>
    <p:extLst>
      <p:ext uri="{BB962C8B-B14F-4D97-AF65-F5344CB8AC3E}">
        <p14:creationId xmlns:p14="http://schemas.microsoft.com/office/powerpoint/2010/main" val="24643202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0045A730-35B2-4959-AA9D-C3C233C8B640}"/>
              </a:ext>
            </a:extLst>
          </p:cNvPr>
          <p:cNvSpPr>
            <a:spLocks noGrp="1"/>
          </p:cNvSpPr>
          <p:nvPr>
            <p:ph idx="1"/>
          </p:nvPr>
        </p:nvSpPr>
        <p:spPr>
          <a:xfrm>
            <a:off x="754602" y="2015231"/>
            <a:ext cx="10484528" cy="4579397"/>
          </a:xfrm>
        </p:spPr>
        <p:txBody>
          <a:bodyPr>
            <a:normAutofit/>
          </a:bodyPr>
          <a:lstStyle/>
          <a:p>
            <a:pPr marL="0" indent="0" algn="just">
              <a:buNone/>
            </a:pPr>
            <a:r>
              <a:rPr lang="es-ES" dirty="0"/>
              <a:t>1. El Juez deberá ilustrar al procesado no solo sobre la posibilidad que tiene de allanarse a los cargos al inicio del Juicio Oral (Art. 367) sino también deberá ilustrar al procesado y a la victima sobre la Justicia Restaurativa, aclarando en que consiste, que consecuencias jurídicas tiene.</a:t>
            </a:r>
          </a:p>
          <a:p>
            <a:pPr marL="0" indent="0" algn="just">
              <a:buNone/>
            </a:pPr>
            <a:endParaRPr lang="es-ES" dirty="0"/>
          </a:p>
          <a:p>
            <a:pPr marL="0" indent="0" algn="just">
              <a:buNone/>
            </a:pPr>
            <a:r>
              <a:rPr lang="es-ES" dirty="0"/>
              <a:t>El Juez </a:t>
            </a:r>
            <a:r>
              <a:rPr lang="es-CO" dirty="0"/>
              <a:t>preguntará a la Fiscalía si el ofensor y el ofendido han adelantado algún tipo de procedimiento o práctica de justicia restaurativa en relación con los hechos objeto de acusación.</a:t>
            </a:r>
          </a:p>
          <a:p>
            <a:pPr marL="0" indent="0" algn="just">
              <a:buNone/>
            </a:pPr>
            <a:endParaRPr lang="es-CO" dirty="0"/>
          </a:p>
          <a:p>
            <a:pPr marL="0" indent="0" algn="just">
              <a:buNone/>
            </a:pPr>
            <a:r>
              <a:rPr lang="es-CO" dirty="0"/>
              <a:t>2. </a:t>
            </a:r>
            <a:r>
              <a:rPr lang="es-MX" dirty="0"/>
              <a:t>Si la respuesta </a:t>
            </a:r>
            <a:r>
              <a:rPr lang="es-MX" b="1" u="sng" dirty="0"/>
              <a:t>es afirmativa</a:t>
            </a:r>
            <a:r>
              <a:rPr lang="es-MX" dirty="0"/>
              <a:t>, preguntará en qué centro de mediación o de conciliación en equidad, o de práctica de justicia restaurativa se adelanta el trámite, cuál es el estado del procedimiento o práctica, y si ha habido acuerdo o resultado restaurativo y solicitará la exhibición del acta de informe correspondiente. </a:t>
            </a:r>
          </a:p>
          <a:p>
            <a:pPr marL="0" indent="0" algn="just">
              <a:buNone/>
            </a:pPr>
            <a:endParaRPr lang="es-MX" dirty="0"/>
          </a:p>
          <a:p>
            <a:pPr marL="0" indent="0" algn="just">
              <a:buNone/>
            </a:pPr>
            <a:endParaRPr lang="es-ES" dirty="0"/>
          </a:p>
          <a:p>
            <a:pPr marL="0" indent="0" algn="just">
              <a:buNone/>
            </a:pPr>
            <a:endParaRPr lang="es-ES" dirty="0"/>
          </a:p>
        </p:txBody>
      </p:sp>
      <p:sp>
        <p:nvSpPr>
          <p:cNvPr id="5" name="Título 1">
            <a:extLst>
              <a:ext uri="{FF2B5EF4-FFF2-40B4-BE49-F238E27FC236}">
                <a16:creationId xmlns:a16="http://schemas.microsoft.com/office/drawing/2014/main" id="{CF9A0B7F-B1A3-4A34-B770-56D105465D0E}"/>
              </a:ext>
            </a:extLst>
          </p:cNvPr>
          <p:cNvSpPr txBox="1">
            <a:spLocks/>
          </p:cNvSpPr>
          <p:nvPr/>
        </p:nvSpPr>
        <p:spPr>
          <a:xfrm>
            <a:off x="355107" y="557762"/>
            <a:ext cx="8596668" cy="132080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ES" sz="3200" b="1" dirty="0">
                <a:solidFill>
                  <a:schemeClr val="accent2">
                    <a:lumMod val="50000"/>
                  </a:schemeClr>
                </a:solidFill>
              </a:rPr>
              <a:t>EN LA AUDIENCIA DE JUICIO ORAL</a:t>
            </a:r>
            <a:endParaRPr lang="es-CO" sz="3200" b="1" dirty="0">
              <a:solidFill>
                <a:schemeClr val="accent2">
                  <a:lumMod val="50000"/>
                </a:schemeClr>
              </a:solidFill>
            </a:endParaRPr>
          </a:p>
        </p:txBody>
      </p:sp>
    </p:spTree>
    <p:extLst>
      <p:ext uri="{BB962C8B-B14F-4D97-AF65-F5344CB8AC3E}">
        <p14:creationId xmlns:p14="http://schemas.microsoft.com/office/powerpoint/2010/main" val="41328414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0045A730-35B2-4959-AA9D-C3C233C8B640}"/>
              </a:ext>
            </a:extLst>
          </p:cNvPr>
          <p:cNvSpPr>
            <a:spLocks noGrp="1"/>
          </p:cNvSpPr>
          <p:nvPr>
            <p:ph idx="1"/>
          </p:nvPr>
        </p:nvSpPr>
        <p:spPr>
          <a:xfrm>
            <a:off x="754602" y="1979720"/>
            <a:ext cx="10484528" cy="4268679"/>
          </a:xfrm>
        </p:spPr>
        <p:txBody>
          <a:bodyPr>
            <a:normAutofit/>
          </a:bodyPr>
          <a:lstStyle/>
          <a:p>
            <a:pPr marL="0" indent="0" algn="just">
              <a:buNone/>
            </a:pPr>
            <a:r>
              <a:rPr lang="es-MX" dirty="0"/>
              <a:t>o	</a:t>
            </a:r>
            <a:r>
              <a:rPr lang="es-MX" b="1" u="sng" dirty="0"/>
              <a:t>Si la respuesta es negativa</a:t>
            </a:r>
            <a:r>
              <a:rPr lang="es-MX" dirty="0"/>
              <a:t>, continuará con lo siguiente:</a:t>
            </a:r>
          </a:p>
          <a:p>
            <a:pPr marL="0" indent="0" algn="just">
              <a:buNone/>
            </a:pPr>
            <a:endParaRPr lang="es-MX" dirty="0"/>
          </a:p>
          <a:p>
            <a:pPr marL="0" indent="0" algn="just">
              <a:buNone/>
            </a:pPr>
            <a:r>
              <a:rPr lang="es-MX" dirty="0"/>
              <a:t>•	Preguntará a la Fiscalía si la víctima y el adolescente han sido acompañados o ilustrados sobre la justicia restaurativa.</a:t>
            </a:r>
          </a:p>
          <a:p>
            <a:pPr marL="0" indent="0" algn="just">
              <a:buNone/>
            </a:pPr>
            <a:endParaRPr lang="es-MX" dirty="0"/>
          </a:p>
          <a:p>
            <a:pPr marL="0" indent="0" algn="just">
              <a:buNone/>
            </a:pPr>
            <a:r>
              <a:rPr lang="es-MX" dirty="0"/>
              <a:t>o	Si la respuesta es afirmativa, pregunta en que consistió el acompañamiento, y si se ha adelantado algún tipo de procedimiento o práctica de justicia restaurativa, en qué centro de mediación o de conciliación en equidad, o de práctica de justicia restaurativa.</a:t>
            </a:r>
          </a:p>
          <a:p>
            <a:pPr marL="0" indent="0" algn="just">
              <a:buNone/>
            </a:pPr>
            <a:endParaRPr lang="es-ES" dirty="0"/>
          </a:p>
          <a:p>
            <a:pPr marL="0" indent="0" algn="just">
              <a:buNone/>
            </a:pPr>
            <a:endParaRPr lang="es-ES" dirty="0"/>
          </a:p>
        </p:txBody>
      </p:sp>
      <p:sp>
        <p:nvSpPr>
          <p:cNvPr id="4" name="CuadroTexto 3"/>
          <p:cNvSpPr txBox="1"/>
          <p:nvPr/>
        </p:nvSpPr>
        <p:spPr>
          <a:xfrm>
            <a:off x="932688" y="1069848"/>
            <a:ext cx="9319587" cy="1155716"/>
          </a:xfrm>
          <a:prstGeom prst="rect">
            <a:avLst/>
          </a:prstGeom>
          <a:noFill/>
        </p:spPr>
        <p:txBody>
          <a:bodyPr wrap="square" rtlCol="0">
            <a:spAutoFit/>
          </a:bodyPr>
          <a:lstStyle/>
          <a:p>
            <a:endParaRPr lang="es-CO" dirty="0"/>
          </a:p>
        </p:txBody>
      </p:sp>
      <p:sp>
        <p:nvSpPr>
          <p:cNvPr id="5" name="CuadroTexto 4"/>
          <p:cNvSpPr txBox="1"/>
          <p:nvPr/>
        </p:nvSpPr>
        <p:spPr>
          <a:xfrm>
            <a:off x="1085088" y="1222248"/>
            <a:ext cx="9319587" cy="1155716"/>
          </a:xfrm>
          <a:prstGeom prst="rect">
            <a:avLst/>
          </a:prstGeom>
          <a:noFill/>
        </p:spPr>
        <p:txBody>
          <a:bodyPr wrap="square" rtlCol="0">
            <a:spAutoFit/>
          </a:bodyPr>
          <a:lstStyle/>
          <a:p>
            <a:endParaRPr lang="es-CO" dirty="0"/>
          </a:p>
        </p:txBody>
      </p:sp>
      <p:sp>
        <p:nvSpPr>
          <p:cNvPr id="7" name="Título 1">
            <a:extLst>
              <a:ext uri="{FF2B5EF4-FFF2-40B4-BE49-F238E27FC236}">
                <a16:creationId xmlns:a16="http://schemas.microsoft.com/office/drawing/2014/main" id="{CF9A0B7F-B1A3-4A34-B770-56D105465D0E}"/>
              </a:ext>
            </a:extLst>
          </p:cNvPr>
          <p:cNvSpPr txBox="1">
            <a:spLocks/>
          </p:cNvSpPr>
          <p:nvPr/>
        </p:nvSpPr>
        <p:spPr>
          <a:xfrm>
            <a:off x="355107" y="557762"/>
            <a:ext cx="8596668" cy="132080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ES" sz="3200" b="1" dirty="0">
                <a:solidFill>
                  <a:schemeClr val="accent2">
                    <a:lumMod val="50000"/>
                  </a:schemeClr>
                </a:solidFill>
              </a:rPr>
              <a:t>EN LA AUDIENCIA DE JUICIO ORAL</a:t>
            </a:r>
            <a:endParaRPr lang="es-CO" sz="3200" b="1" dirty="0">
              <a:solidFill>
                <a:schemeClr val="accent2">
                  <a:lumMod val="50000"/>
                </a:schemeClr>
              </a:solidFill>
            </a:endParaRPr>
          </a:p>
        </p:txBody>
      </p:sp>
    </p:spTree>
    <p:extLst>
      <p:ext uri="{BB962C8B-B14F-4D97-AF65-F5344CB8AC3E}">
        <p14:creationId xmlns:p14="http://schemas.microsoft.com/office/powerpoint/2010/main" val="12034649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0045A730-35B2-4959-AA9D-C3C233C8B640}"/>
              </a:ext>
            </a:extLst>
          </p:cNvPr>
          <p:cNvSpPr>
            <a:spLocks noGrp="1"/>
          </p:cNvSpPr>
          <p:nvPr>
            <p:ph idx="1"/>
          </p:nvPr>
        </p:nvSpPr>
        <p:spPr>
          <a:xfrm>
            <a:off x="754602" y="1853248"/>
            <a:ext cx="10484528" cy="4395151"/>
          </a:xfrm>
        </p:spPr>
        <p:txBody>
          <a:bodyPr>
            <a:normAutofit/>
          </a:bodyPr>
          <a:lstStyle/>
          <a:p>
            <a:pPr marL="0" indent="0" algn="just">
              <a:buNone/>
            </a:pPr>
            <a:r>
              <a:rPr lang="es-MX" dirty="0"/>
              <a:t>o	</a:t>
            </a:r>
            <a:r>
              <a:rPr lang="es-MX" b="1" u="sng" dirty="0"/>
              <a:t>Si la respuesta es negativa</a:t>
            </a:r>
            <a:r>
              <a:rPr lang="es-MX" dirty="0"/>
              <a:t>, continúa con lo siguiente:</a:t>
            </a:r>
          </a:p>
          <a:p>
            <a:pPr marL="0" indent="0" algn="just">
              <a:buNone/>
            </a:pPr>
            <a:endParaRPr lang="es-MX" dirty="0"/>
          </a:p>
          <a:p>
            <a:pPr marL="0" indent="0" algn="just">
              <a:buNone/>
            </a:pPr>
            <a:r>
              <a:rPr lang="es-MX" dirty="0"/>
              <a:t>El juez les explicará qué es la justicia restaurativa, o en qué consiste esta forma de solución del conflicto, las ventajas y consecuencias pedagógicas, protectoras, jurídicas, personales, familiares y sociales que representa a ofendido y ofensor. Igualmente, le indicará que tiene derecho a consultar al defensor de familia o a un abogado. Y les preguntará si tienen interés en acudir a la Justicia Restaurativa.</a:t>
            </a:r>
          </a:p>
          <a:p>
            <a:pPr marL="0" indent="0" algn="just">
              <a:buNone/>
            </a:pPr>
            <a:endParaRPr lang="es-MX" dirty="0"/>
          </a:p>
          <a:p>
            <a:pPr marL="0" indent="0" algn="just">
              <a:buNone/>
            </a:pPr>
            <a:r>
              <a:rPr lang="es-MX" dirty="0"/>
              <a:t>o	Si la víctima y el agresor consienten en acogerse a la justicia restaurativa, el juez lo comunicará a la Fiscalía para que envíe lo pertinente a centro de mediación, o el juez directamente remitirá las copias respectivas a un centro de conciliación en equidad o de prácticas de justicia restaurativa</a:t>
            </a:r>
            <a:endParaRPr lang="es-ES" dirty="0"/>
          </a:p>
        </p:txBody>
      </p:sp>
      <p:sp>
        <p:nvSpPr>
          <p:cNvPr id="5" name="Título 1">
            <a:extLst>
              <a:ext uri="{FF2B5EF4-FFF2-40B4-BE49-F238E27FC236}">
                <a16:creationId xmlns:a16="http://schemas.microsoft.com/office/drawing/2014/main" id="{CF9A0B7F-B1A3-4A34-B770-56D105465D0E}"/>
              </a:ext>
            </a:extLst>
          </p:cNvPr>
          <p:cNvSpPr txBox="1">
            <a:spLocks/>
          </p:cNvSpPr>
          <p:nvPr/>
        </p:nvSpPr>
        <p:spPr>
          <a:xfrm>
            <a:off x="355107" y="557762"/>
            <a:ext cx="8596668" cy="132080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ES" sz="3200" b="1" dirty="0">
                <a:solidFill>
                  <a:schemeClr val="accent2">
                    <a:lumMod val="50000"/>
                  </a:schemeClr>
                </a:solidFill>
              </a:rPr>
              <a:t>EN LA AUDIENCIA DE JUICIO ORAL</a:t>
            </a:r>
            <a:endParaRPr lang="es-CO" sz="3200" b="1" dirty="0">
              <a:solidFill>
                <a:schemeClr val="accent2">
                  <a:lumMod val="50000"/>
                </a:schemeClr>
              </a:solidFill>
            </a:endParaRPr>
          </a:p>
        </p:txBody>
      </p:sp>
    </p:spTree>
    <p:extLst>
      <p:ext uri="{BB962C8B-B14F-4D97-AF65-F5344CB8AC3E}">
        <p14:creationId xmlns:p14="http://schemas.microsoft.com/office/powerpoint/2010/main" val="41189168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0045A730-35B2-4959-AA9D-C3C233C8B640}"/>
              </a:ext>
            </a:extLst>
          </p:cNvPr>
          <p:cNvSpPr>
            <a:spLocks noGrp="1"/>
          </p:cNvSpPr>
          <p:nvPr>
            <p:ph idx="1"/>
          </p:nvPr>
        </p:nvSpPr>
        <p:spPr>
          <a:xfrm>
            <a:off x="754602" y="1853248"/>
            <a:ext cx="11059446" cy="5004752"/>
          </a:xfrm>
        </p:spPr>
        <p:txBody>
          <a:bodyPr>
            <a:normAutofit/>
          </a:bodyPr>
          <a:lstStyle/>
          <a:p>
            <a:pPr algn="just"/>
            <a:r>
              <a:rPr lang="es-MX" b="1" u="sng" dirty="0"/>
              <a:t>Cuando se trata de un ofensor en libertad: </a:t>
            </a:r>
          </a:p>
          <a:p>
            <a:pPr marL="0" indent="0" algn="just">
              <a:buNone/>
            </a:pPr>
            <a:r>
              <a:rPr lang="es-MX" b="1" dirty="0"/>
              <a:t>El juez podrá abstenerse de iniciar el juicio oral, cuando el ofensor y la victima entreguen su consentimiento para someter su conflicto a un procedimiento de justicia restaurativa, para lo cual se concederá un plazo razonable para que la Fiscalía pueda determinar cual va a ser el mecanismo jurídico que utilizará para la terminación del proceso una vez se cuente con el resultado restaurativo (principio de oportunidad) </a:t>
            </a:r>
          </a:p>
          <a:p>
            <a:pPr marL="0" indent="0" algn="just">
              <a:buNone/>
            </a:pPr>
            <a:endParaRPr lang="es-MX" b="1" dirty="0"/>
          </a:p>
          <a:p>
            <a:pPr algn="just"/>
            <a:r>
              <a:rPr lang="es-MX" b="1" u="sng" dirty="0"/>
              <a:t>Cuando se trata de un ofensor en privación de la libertad:</a:t>
            </a:r>
          </a:p>
          <a:p>
            <a:pPr marL="0" indent="0" algn="just">
              <a:buNone/>
            </a:pPr>
            <a:r>
              <a:rPr lang="es-MX" b="1" dirty="0"/>
              <a:t>El Juez deberá continuar con el tramite del Juzgamiento, permitir la utilización de la Justicia Restaurativa y los resultados restaurativos obtenidos podrán ser utilizados para efectos del tramite de la ejecución de la sanción así como durante el tramite del incidente de reparación integral.</a:t>
            </a:r>
          </a:p>
          <a:p>
            <a:pPr marL="0" indent="0" algn="just">
              <a:buNone/>
            </a:pPr>
            <a:r>
              <a:rPr lang="es-MX" b="1" dirty="0"/>
              <a:t> </a:t>
            </a:r>
          </a:p>
          <a:p>
            <a:pPr marL="0" indent="0" algn="just">
              <a:buNone/>
            </a:pPr>
            <a:endParaRPr lang="es-ES" dirty="0"/>
          </a:p>
        </p:txBody>
      </p:sp>
      <p:sp>
        <p:nvSpPr>
          <p:cNvPr id="5" name="Título 1">
            <a:extLst>
              <a:ext uri="{FF2B5EF4-FFF2-40B4-BE49-F238E27FC236}">
                <a16:creationId xmlns:a16="http://schemas.microsoft.com/office/drawing/2014/main" id="{CF9A0B7F-B1A3-4A34-B770-56D105465D0E}"/>
              </a:ext>
            </a:extLst>
          </p:cNvPr>
          <p:cNvSpPr txBox="1">
            <a:spLocks/>
          </p:cNvSpPr>
          <p:nvPr/>
        </p:nvSpPr>
        <p:spPr>
          <a:xfrm>
            <a:off x="355107" y="557762"/>
            <a:ext cx="8596668" cy="132080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ES" sz="3200" b="1" dirty="0">
                <a:solidFill>
                  <a:schemeClr val="accent2">
                    <a:lumMod val="50000"/>
                  </a:schemeClr>
                </a:solidFill>
              </a:rPr>
              <a:t>EN LA AUDIENCIA DE JUICIO ORAL</a:t>
            </a:r>
            <a:endParaRPr lang="es-CO" sz="3200" b="1" dirty="0">
              <a:solidFill>
                <a:schemeClr val="accent2">
                  <a:lumMod val="50000"/>
                </a:schemeClr>
              </a:solidFill>
            </a:endParaRPr>
          </a:p>
        </p:txBody>
      </p:sp>
    </p:spTree>
    <p:extLst>
      <p:ext uri="{BB962C8B-B14F-4D97-AF65-F5344CB8AC3E}">
        <p14:creationId xmlns:p14="http://schemas.microsoft.com/office/powerpoint/2010/main" val="33501033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0045A730-35B2-4959-AA9D-C3C233C8B640}"/>
              </a:ext>
            </a:extLst>
          </p:cNvPr>
          <p:cNvSpPr>
            <a:spLocks noGrp="1"/>
          </p:cNvSpPr>
          <p:nvPr>
            <p:ph idx="1"/>
          </p:nvPr>
        </p:nvSpPr>
        <p:spPr>
          <a:xfrm>
            <a:off x="237744" y="1920240"/>
            <a:ext cx="11576304" cy="5193792"/>
          </a:xfrm>
        </p:spPr>
        <p:txBody>
          <a:bodyPr>
            <a:normAutofit fontScale="25000" lnSpcReduction="20000"/>
          </a:bodyPr>
          <a:lstStyle/>
          <a:p>
            <a:pPr algn="just"/>
            <a:r>
              <a:rPr lang="es-MX" sz="5600" b="1" u="sng" dirty="0"/>
              <a:t>Cuando ya exista un resultado restaurativo:</a:t>
            </a:r>
          </a:p>
          <a:p>
            <a:pPr marL="0" indent="0" algn="just">
              <a:buNone/>
            </a:pPr>
            <a:r>
              <a:rPr lang="es-MX" sz="5600" b="1" dirty="0"/>
              <a:t>Junto con el estudio de la situación familiar, económica, social del adolescente, que deberá ser rendido por el ICBF, deberá aportarse al juez el informe de los resultados restaurativos obtenidos en el marco del programa de Justicia Restaurativa.</a:t>
            </a:r>
          </a:p>
          <a:p>
            <a:pPr marL="0" indent="0" algn="just">
              <a:buNone/>
            </a:pPr>
            <a:endParaRPr lang="es-MX" sz="5600" b="1" dirty="0"/>
          </a:p>
          <a:p>
            <a:pPr algn="just"/>
            <a:r>
              <a:rPr lang="es-MX" sz="5600" b="1" u="sng" dirty="0"/>
              <a:t>Cuando no exista la vinculación a un programa de Justicia Restaurativa:</a:t>
            </a:r>
            <a:r>
              <a:rPr lang="es-ES" sz="5600" dirty="0"/>
              <a:t>  </a:t>
            </a:r>
          </a:p>
          <a:p>
            <a:pPr marL="0" indent="0" algn="just" fontAlgn="base">
              <a:buNone/>
            </a:pPr>
            <a:r>
              <a:rPr lang="es-ES" sz="5600" b="1" dirty="0"/>
              <a:t>El Juez preguntará a la Fiscalía si el ofensor ha participado en algún tipo de procedimiento o práctica de justicia restaurativa con relación a los hechos objeto de acusación. Si la respuesta es afirmativa, preguntará en qué centro de mediación o de conciliación en equidad, o de práctica de justicia restaurativa se adelanta el trámite, cuál es el estado del procedimiento o práctica y si ha habido acuerdo o resultado restaurativo. Solicitará la entrega de los informes de los programas de Justicia Restaurativa.</a:t>
            </a:r>
          </a:p>
          <a:p>
            <a:pPr marL="0" indent="0" algn="just" fontAlgn="base">
              <a:buNone/>
            </a:pPr>
            <a:endParaRPr lang="es-ES" sz="5600" b="1" dirty="0"/>
          </a:p>
          <a:p>
            <a:pPr marL="0" indent="0" fontAlgn="base">
              <a:buNone/>
            </a:pPr>
            <a:r>
              <a:rPr lang="es-ES" sz="5600" b="1" dirty="0"/>
              <a:t>Si la respuesta es negativa, continuará con lo siguiente: Preguntará a la Fiscalía si la víctima ha sido ilustrada sobre la justicia restaurativa. Si la respuesta es afirmativa, preguntará en que consistió el acompañamiento, y si se ha adelantado algún tipo de procedimiento o práctica de justicia restaurativa, en qué centro de mediación o de conciliación en equidad, o de práctica de justicia restaurativa. </a:t>
            </a:r>
          </a:p>
          <a:p>
            <a:pPr marL="0" indent="0" fontAlgn="base">
              <a:buNone/>
            </a:pPr>
            <a:r>
              <a:rPr lang="es-ES" sz="5600" b="1" dirty="0"/>
              <a:t>Si la respuesta es negativa, continuará con lo siguiente: Si se ha adelantado un proceso restaurativo a cargo de un centro de mediación o de prácticas restaurativas, se deberá entregar el informe al juez para evaluación. Una vez revisado el informe, el juez podrá considerar tales resultados para el momento de la imposición de la sanción.</a:t>
            </a:r>
          </a:p>
          <a:p>
            <a:pPr marL="0" indent="0" fontAlgn="base">
              <a:buNone/>
            </a:pPr>
            <a:endParaRPr lang="es-ES" dirty="0"/>
          </a:p>
          <a:p>
            <a:pPr marL="0" indent="0" fontAlgn="base">
              <a:buNone/>
            </a:pPr>
            <a:endParaRPr lang="es-ES" dirty="0"/>
          </a:p>
          <a:p>
            <a:pPr marL="0" indent="0" algn="just" fontAlgn="base">
              <a:buNone/>
            </a:pPr>
            <a:endParaRPr lang="es-ES" dirty="0"/>
          </a:p>
          <a:p>
            <a:pPr marL="0" indent="0" algn="just" fontAlgn="base">
              <a:buNone/>
            </a:pPr>
            <a:endParaRPr lang="es-ES" dirty="0"/>
          </a:p>
          <a:p>
            <a:pPr marL="0" indent="0" algn="just" fontAlgn="base">
              <a:buNone/>
            </a:pPr>
            <a:endParaRPr lang="es-ES" dirty="0"/>
          </a:p>
          <a:p>
            <a:pPr marL="0" indent="0" algn="just">
              <a:buNone/>
            </a:pPr>
            <a:endParaRPr lang="es-MX" b="1" u="sng" dirty="0"/>
          </a:p>
          <a:p>
            <a:pPr marL="0" indent="0" algn="just">
              <a:buNone/>
            </a:pPr>
            <a:endParaRPr lang="es-MX" b="1" dirty="0"/>
          </a:p>
          <a:p>
            <a:pPr marL="0" indent="0" algn="just">
              <a:buNone/>
            </a:pPr>
            <a:r>
              <a:rPr lang="es-MX" b="1" dirty="0"/>
              <a:t> </a:t>
            </a:r>
          </a:p>
          <a:p>
            <a:pPr marL="0" indent="0" algn="just">
              <a:buNone/>
            </a:pPr>
            <a:endParaRPr lang="es-ES" dirty="0"/>
          </a:p>
        </p:txBody>
      </p:sp>
      <p:sp>
        <p:nvSpPr>
          <p:cNvPr id="4" name="Título 1">
            <a:extLst>
              <a:ext uri="{FF2B5EF4-FFF2-40B4-BE49-F238E27FC236}">
                <a16:creationId xmlns:a16="http://schemas.microsoft.com/office/drawing/2014/main" id="{CF9A0B7F-B1A3-4A34-B770-56D105465D0E}"/>
              </a:ext>
            </a:extLst>
          </p:cNvPr>
          <p:cNvSpPr txBox="1">
            <a:spLocks/>
          </p:cNvSpPr>
          <p:nvPr/>
        </p:nvSpPr>
        <p:spPr>
          <a:xfrm>
            <a:off x="355107" y="557762"/>
            <a:ext cx="8596668" cy="132080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ES" sz="3200" b="1" dirty="0">
                <a:solidFill>
                  <a:schemeClr val="accent2">
                    <a:lumMod val="50000"/>
                  </a:schemeClr>
                </a:solidFill>
              </a:rPr>
              <a:t>EN LA AUDIENCIA DE IMPOSICIÓN SANCIÓN </a:t>
            </a:r>
          </a:p>
          <a:p>
            <a:r>
              <a:rPr lang="es-ES" sz="3200" b="1" dirty="0">
                <a:solidFill>
                  <a:schemeClr val="accent2">
                    <a:lumMod val="50000"/>
                  </a:schemeClr>
                </a:solidFill>
              </a:rPr>
              <a:t>Art. 189 C.IA.</a:t>
            </a:r>
            <a:endParaRPr lang="es-CO" sz="3200" b="1" dirty="0">
              <a:solidFill>
                <a:schemeClr val="accent2">
                  <a:lumMod val="50000"/>
                </a:schemeClr>
              </a:solidFill>
            </a:endParaRPr>
          </a:p>
        </p:txBody>
      </p:sp>
    </p:spTree>
    <p:extLst>
      <p:ext uri="{BB962C8B-B14F-4D97-AF65-F5344CB8AC3E}">
        <p14:creationId xmlns:p14="http://schemas.microsoft.com/office/powerpoint/2010/main" val="90665471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0045A730-35B2-4959-AA9D-C3C233C8B640}"/>
              </a:ext>
            </a:extLst>
          </p:cNvPr>
          <p:cNvSpPr>
            <a:spLocks noGrp="1"/>
          </p:cNvSpPr>
          <p:nvPr>
            <p:ph idx="1"/>
          </p:nvPr>
        </p:nvSpPr>
        <p:spPr>
          <a:xfrm>
            <a:off x="355107" y="1669002"/>
            <a:ext cx="11265763" cy="4579397"/>
          </a:xfrm>
        </p:spPr>
        <p:txBody>
          <a:bodyPr>
            <a:normAutofit lnSpcReduction="10000"/>
          </a:bodyPr>
          <a:lstStyle/>
          <a:p>
            <a:pPr marL="0" indent="0" algn="just">
              <a:buNone/>
            </a:pPr>
            <a:r>
              <a:rPr lang="es-MX" dirty="0"/>
              <a:t>En las visitas a los centros de atención especializada, el juez tendrá la oportunidad de reunir a los adolescentes sancionados para y explicarles en qué consiste la justicia restaurativa como forma de solución de conflictos, que tiene ventajas, beneficios y consecuencias jurídicas, personales, familiares y sociales para el ofendido y el ofensor.</a:t>
            </a:r>
          </a:p>
          <a:p>
            <a:pPr marL="0" indent="0" algn="just">
              <a:buNone/>
            </a:pPr>
            <a:endParaRPr lang="es-MX" dirty="0"/>
          </a:p>
          <a:p>
            <a:pPr marL="0" indent="0" algn="just">
              <a:buNone/>
            </a:pPr>
            <a:r>
              <a:rPr lang="es-MX" dirty="0"/>
              <a:t>Si	algún adolescente o joven privado de la libertad manifiesta su voluntad de participar en un procedimiento de justicia restaurativa, el juez podrá sostener una entrevista individual.</a:t>
            </a:r>
          </a:p>
          <a:p>
            <a:pPr marL="0" indent="0" algn="just">
              <a:buNone/>
            </a:pPr>
            <a:endParaRPr lang="es-MX" dirty="0"/>
          </a:p>
          <a:p>
            <a:pPr lvl="0"/>
            <a:r>
              <a:rPr lang="es-CO" dirty="0"/>
              <a:t>Preguntará al adolescente o joven si está de acuerdo en hacer parte en un procedimiento de justicia restaurativa.</a:t>
            </a:r>
          </a:p>
          <a:p>
            <a:pPr marL="0" indent="0">
              <a:buNone/>
            </a:pPr>
            <a:endParaRPr lang="es-CO" dirty="0"/>
          </a:p>
          <a:p>
            <a:pPr lvl="0"/>
            <a:r>
              <a:rPr lang="es-CO" dirty="0"/>
              <a:t>Si la respuesta es afirmativa, el juez enviará copia de lo pertinente al centro de atención especializada si ésta cuenta con un programa de justicia restaurativa, en el evento contrario, la remitirá a un centro de mediación, de conciliación en equidad o en que se realicen prácticas restaurativas.</a:t>
            </a:r>
          </a:p>
          <a:p>
            <a:pPr marL="0" indent="0" algn="just">
              <a:buNone/>
            </a:pPr>
            <a:endParaRPr lang="es-ES" dirty="0"/>
          </a:p>
        </p:txBody>
      </p:sp>
      <p:sp>
        <p:nvSpPr>
          <p:cNvPr id="4" name="Título 1">
            <a:extLst>
              <a:ext uri="{FF2B5EF4-FFF2-40B4-BE49-F238E27FC236}">
                <a16:creationId xmlns:a16="http://schemas.microsoft.com/office/drawing/2014/main" id="{CF9A0B7F-B1A3-4A34-B770-56D105465D0E}"/>
              </a:ext>
            </a:extLst>
          </p:cNvPr>
          <p:cNvSpPr txBox="1">
            <a:spLocks/>
          </p:cNvSpPr>
          <p:nvPr/>
        </p:nvSpPr>
        <p:spPr>
          <a:xfrm>
            <a:off x="355107" y="557762"/>
            <a:ext cx="8596668" cy="132080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ES" sz="3200" b="1" dirty="0">
                <a:solidFill>
                  <a:schemeClr val="accent2">
                    <a:lumMod val="50000"/>
                  </a:schemeClr>
                </a:solidFill>
              </a:rPr>
              <a:t>EN LA FASE DE EJECUCIÓN</a:t>
            </a:r>
            <a:endParaRPr lang="es-CO" sz="3200" b="1" dirty="0">
              <a:solidFill>
                <a:schemeClr val="accent2">
                  <a:lumMod val="50000"/>
                </a:schemeClr>
              </a:solidFill>
            </a:endParaRPr>
          </a:p>
        </p:txBody>
      </p:sp>
    </p:spTree>
    <p:extLst>
      <p:ext uri="{BB962C8B-B14F-4D97-AF65-F5344CB8AC3E}">
        <p14:creationId xmlns:p14="http://schemas.microsoft.com/office/powerpoint/2010/main" val="63961356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0045A730-35B2-4959-AA9D-C3C233C8B640}"/>
              </a:ext>
            </a:extLst>
          </p:cNvPr>
          <p:cNvSpPr>
            <a:spLocks noGrp="1"/>
          </p:cNvSpPr>
          <p:nvPr>
            <p:ph idx="1"/>
          </p:nvPr>
        </p:nvSpPr>
        <p:spPr>
          <a:xfrm>
            <a:off x="355107" y="1331650"/>
            <a:ext cx="11265763" cy="5073632"/>
          </a:xfrm>
        </p:spPr>
        <p:txBody>
          <a:bodyPr>
            <a:normAutofit fontScale="85000" lnSpcReduction="20000"/>
          </a:bodyPr>
          <a:lstStyle/>
          <a:p>
            <a:r>
              <a:rPr lang="es-CO" dirty="0"/>
              <a:t>El informe del facilitador dará cuenta de alguna o varias de las situaciones siguientes:</a:t>
            </a:r>
          </a:p>
          <a:p>
            <a:pPr marL="0" indent="0">
              <a:buNone/>
            </a:pPr>
            <a:endParaRPr lang="es-CO" dirty="0"/>
          </a:p>
          <a:p>
            <a:pPr lvl="0"/>
            <a:r>
              <a:rPr lang="es-CO" dirty="0"/>
              <a:t>La reparación integral de las víctimas.</a:t>
            </a:r>
          </a:p>
          <a:p>
            <a:pPr marL="0" indent="0">
              <a:buNone/>
            </a:pPr>
            <a:endParaRPr lang="es-CO" dirty="0"/>
          </a:p>
          <a:p>
            <a:pPr lvl="0"/>
            <a:r>
              <a:rPr lang="es-CO" dirty="0"/>
              <a:t>La realización de actividades en favor de la recuperación de las víctimas.</a:t>
            </a:r>
          </a:p>
          <a:p>
            <a:pPr marL="0" indent="0">
              <a:buNone/>
            </a:pPr>
            <a:endParaRPr lang="es-CO" dirty="0"/>
          </a:p>
          <a:p>
            <a:pPr lvl="0"/>
            <a:r>
              <a:rPr lang="es-CO" dirty="0"/>
              <a:t>El desarrollo de actividades sociales a favor de la comunidad.</a:t>
            </a:r>
          </a:p>
          <a:p>
            <a:pPr marL="0" indent="0">
              <a:buNone/>
            </a:pPr>
            <a:endParaRPr lang="es-CO" dirty="0"/>
          </a:p>
          <a:p>
            <a:pPr lvl="0"/>
            <a:r>
              <a:rPr lang="es-CO" dirty="0"/>
              <a:t>La colaboración activa y efectiva en el tratamiento psicológico para la recuperación de las víctimas.</a:t>
            </a:r>
          </a:p>
          <a:p>
            <a:pPr marL="0" indent="0">
              <a:buNone/>
            </a:pPr>
            <a:endParaRPr lang="es-CO" dirty="0"/>
          </a:p>
          <a:p>
            <a:pPr lvl="0"/>
            <a:r>
              <a:rPr lang="es-CO" dirty="0"/>
              <a:t>La participación en programas especiales de tratamiento con el fin de superar problemas de dependencia a drogas o bebidas alcohólicas.</a:t>
            </a:r>
          </a:p>
          <a:p>
            <a:pPr marL="0" indent="0">
              <a:buNone/>
            </a:pPr>
            <a:endParaRPr lang="es-CO" dirty="0"/>
          </a:p>
          <a:p>
            <a:pPr lvl="0"/>
            <a:r>
              <a:rPr lang="es-CO" dirty="0"/>
              <a:t>La manifestación de arrepentimiento por la conducta realizada.</a:t>
            </a:r>
          </a:p>
          <a:p>
            <a:pPr marL="0" indent="0">
              <a:buNone/>
            </a:pPr>
            <a:endParaRPr lang="es-CO" dirty="0"/>
          </a:p>
          <a:p>
            <a:pPr lvl="0"/>
            <a:r>
              <a:rPr lang="es-CO" dirty="0"/>
              <a:t>El Someterse a tratamiento médico o psicológico.</a:t>
            </a:r>
          </a:p>
          <a:p>
            <a:pPr marL="0" indent="0" algn="just">
              <a:buNone/>
            </a:pPr>
            <a:endParaRPr lang="es-ES" dirty="0"/>
          </a:p>
        </p:txBody>
      </p:sp>
      <p:sp>
        <p:nvSpPr>
          <p:cNvPr id="5" name="Título 1">
            <a:extLst>
              <a:ext uri="{FF2B5EF4-FFF2-40B4-BE49-F238E27FC236}">
                <a16:creationId xmlns:a16="http://schemas.microsoft.com/office/drawing/2014/main" id="{CF9A0B7F-B1A3-4A34-B770-56D105465D0E}"/>
              </a:ext>
            </a:extLst>
          </p:cNvPr>
          <p:cNvSpPr txBox="1">
            <a:spLocks/>
          </p:cNvSpPr>
          <p:nvPr/>
        </p:nvSpPr>
        <p:spPr>
          <a:xfrm>
            <a:off x="355107" y="557762"/>
            <a:ext cx="8596668" cy="132080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ES" sz="3200" b="1" dirty="0">
                <a:solidFill>
                  <a:schemeClr val="accent2">
                    <a:lumMod val="50000"/>
                  </a:schemeClr>
                </a:solidFill>
              </a:rPr>
              <a:t>EN LA FASE DE EJECUCIÓN</a:t>
            </a:r>
            <a:endParaRPr lang="es-CO" sz="3200" b="1" dirty="0">
              <a:solidFill>
                <a:schemeClr val="accent2">
                  <a:lumMod val="50000"/>
                </a:schemeClr>
              </a:solidFill>
            </a:endParaRPr>
          </a:p>
        </p:txBody>
      </p:sp>
    </p:spTree>
    <p:extLst>
      <p:ext uri="{BB962C8B-B14F-4D97-AF65-F5344CB8AC3E}">
        <p14:creationId xmlns:p14="http://schemas.microsoft.com/office/powerpoint/2010/main" val="32926740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0045A730-35B2-4959-AA9D-C3C233C8B640}"/>
              </a:ext>
            </a:extLst>
          </p:cNvPr>
          <p:cNvSpPr>
            <a:spLocks noGrp="1"/>
          </p:cNvSpPr>
          <p:nvPr>
            <p:ph idx="1"/>
          </p:nvPr>
        </p:nvSpPr>
        <p:spPr>
          <a:xfrm>
            <a:off x="355107" y="1331650"/>
            <a:ext cx="11265763" cy="5073632"/>
          </a:xfrm>
        </p:spPr>
        <p:txBody>
          <a:bodyPr>
            <a:normAutofit/>
          </a:bodyPr>
          <a:lstStyle/>
          <a:p>
            <a:pPr marL="0" indent="0" algn="just">
              <a:buNone/>
            </a:pPr>
            <a:endParaRPr lang="es-CO" dirty="0"/>
          </a:p>
          <a:p>
            <a:pPr marL="0" indent="0" algn="just">
              <a:lnSpc>
                <a:spcPct val="150000"/>
              </a:lnSpc>
              <a:buNone/>
            </a:pPr>
            <a:r>
              <a:rPr lang="es-CO" dirty="0"/>
              <a:t>Resultado restaurativo: el juez determinará sus efectos, o sea, modificará o sustituirá la sanción privativa de la libertad por otra no privativa como amonestación, reglas de conducta, prestación de servicios a la comunidad, libertad asistida, internamiento en medio semicerrado (arts. 178 y 187 del CIA).</a:t>
            </a:r>
          </a:p>
          <a:p>
            <a:pPr marL="0" indent="0" algn="just">
              <a:buNone/>
            </a:pPr>
            <a:endParaRPr lang="es-ES" dirty="0"/>
          </a:p>
        </p:txBody>
      </p:sp>
      <p:sp>
        <p:nvSpPr>
          <p:cNvPr id="5" name="Título 1">
            <a:extLst>
              <a:ext uri="{FF2B5EF4-FFF2-40B4-BE49-F238E27FC236}">
                <a16:creationId xmlns:a16="http://schemas.microsoft.com/office/drawing/2014/main" id="{CF9A0B7F-B1A3-4A34-B770-56D105465D0E}"/>
              </a:ext>
            </a:extLst>
          </p:cNvPr>
          <p:cNvSpPr txBox="1">
            <a:spLocks/>
          </p:cNvSpPr>
          <p:nvPr/>
        </p:nvSpPr>
        <p:spPr>
          <a:xfrm>
            <a:off x="355107" y="557762"/>
            <a:ext cx="8596668" cy="132080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ES" sz="3200" b="1" dirty="0">
                <a:solidFill>
                  <a:schemeClr val="accent2">
                    <a:lumMod val="50000"/>
                  </a:schemeClr>
                </a:solidFill>
              </a:rPr>
              <a:t>EN LA FASE DE EJECUCIÓN</a:t>
            </a:r>
            <a:endParaRPr lang="es-CO" sz="3200" b="1" dirty="0">
              <a:solidFill>
                <a:schemeClr val="accent2">
                  <a:lumMod val="50000"/>
                </a:schemeClr>
              </a:solidFill>
            </a:endParaRPr>
          </a:p>
        </p:txBody>
      </p:sp>
    </p:spTree>
    <p:extLst>
      <p:ext uri="{BB962C8B-B14F-4D97-AF65-F5344CB8AC3E}">
        <p14:creationId xmlns:p14="http://schemas.microsoft.com/office/powerpoint/2010/main" val="28952138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0045A730-35B2-4959-AA9D-C3C233C8B640}"/>
              </a:ext>
            </a:extLst>
          </p:cNvPr>
          <p:cNvSpPr>
            <a:spLocks noGrp="1"/>
          </p:cNvSpPr>
          <p:nvPr>
            <p:ph idx="1"/>
          </p:nvPr>
        </p:nvSpPr>
        <p:spPr>
          <a:xfrm>
            <a:off x="294197" y="1121134"/>
            <a:ext cx="11569149" cy="5736866"/>
          </a:xfrm>
        </p:spPr>
        <p:txBody>
          <a:bodyPr>
            <a:normAutofit/>
          </a:bodyPr>
          <a:lstStyle/>
          <a:p>
            <a:pPr marL="0" indent="0" algn="just">
              <a:buNone/>
            </a:pPr>
            <a:endParaRPr lang="es-CO" dirty="0"/>
          </a:p>
          <a:p>
            <a:pPr marL="0" indent="0" algn="just">
              <a:buNone/>
            </a:pPr>
            <a:endParaRPr lang="es-ES" dirty="0"/>
          </a:p>
          <a:p>
            <a:pPr marL="0" indent="0" algn="just">
              <a:buNone/>
            </a:pPr>
            <a:r>
              <a:rPr lang="es-ES" dirty="0"/>
              <a:t>Convención de los Derechos del Niño: Art. 3 Principio del Interés Superior. </a:t>
            </a:r>
          </a:p>
          <a:p>
            <a:pPr marL="0" indent="0" algn="just">
              <a:buNone/>
            </a:pPr>
            <a:r>
              <a:rPr lang="es-ES" dirty="0"/>
              <a:t>Articulo 3. </a:t>
            </a:r>
          </a:p>
          <a:p>
            <a:pPr marL="457200" indent="-457200" algn="just">
              <a:buAutoNum type="arabicPeriod"/>
            </a:pPr>
            <a:r>
              <a:rPr lang="es-ES" dirty="0"/>
              <a:t>En todas las medidas concernientes a los niños que tomen las instituciones publicas o privadas de bienestar social, los tribunales, las autoridades administrativas o los órganos legislativos, una consideración primordial a que se atenderá será el interés superior del niño.</a:t>
            </a:r>
          </a:p>
          <a:p>
            <a:pPr marL="457200" indent="-457200" algn="just">
              <a:buAutoNum type="arabicPeriod"/>
            </a:pPr>
            <a:r>
              <a:rPr lang="es-ES" dirty="0"/>
              <a:t>Los Estados parte se comprometen a asegurar al niño la protección y el cuidado que sean necesarios para su bienestar, teniendo en cuenta los derechos y deberes de sus padres, tutores u otras personas responsables de el ante la ley, y con ese fin tomarán todas las medidas legislativas y administrativas adecuadas.</a:t>
            </a:r>
          </a:p>
          <a:p>
            <a:pPr marL="457200" indent="-457200" algn="just">
              <a:buAutoNum type="arabicPeriod"/>
            </a:pPr>
            <a:r>
              <a:rPr lang="es-ES" dirty="0"/>
              <a:t>Los estados partes se aseguraran de que las instituciones, servicios y establecimientos encargados del cuidado o la protección de los niños cumplan las norma establecidas por las autoridades competentes, especialmente en materia de seguridad, sanidad, numero y competencia de su personal, así como en relación con la existencia de una supervisión adecuada.</a:t>
            </a:r>
          </a:p>
          <a:p>
            <a:pPr marL="0" indent="0" algn="just">
              <a:buNone/>
            </a:pPr>
            <a:endParaRPr lang="es-ES" i="1" dirty="0"/>
          </a:p>
        </p:txBody>
      </p:sp>
      <p:sp>
        <p:nvSpPr>
          <p:cNvPr id="5" name="Título 1">
            <a:extLst>
              <a:ext uri="{FF2B5EF4-FFF2-40B4-BE49-F238E27FC236}">
                <a16:creationId xmlns:a16="http://schemas.microsoft.com/office/drawing/2014/main" id="{CF9A0B7F-B1A3-4A34-B770-56D105465D0E}"/>
              </a:ext>
            </a:extLst>
          </p:cNvPr>
          <p:cNvSpPr txBox="1">
            <a:spLocks/>
          </p:cNvSpPr>
          <p:nvPr/>
        </p:nvSpPr>
        <p:spPr>
          <a:xfrm>
            <a:off x="355107" y="557762"/>
            <a:ext cx="8596668" cy="132080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ES" sz="3200" b="1">
                <a:solidFill>
                  <a:schemeClr val="accent2">
                    <a:lumMod val="50000"/>
                  </a:schemeClr>
                </a:solidFill>
              </a:rPr>
              <a:t>ENFOQUE DE JUSTICIA RESTAURATIVA</a:t>
            </a:r>
            <a:endParaRPr lang="es-CO" sz="3200" b="1" dirty="0">
              <a:solidFill>
                <a:schemeClr val="accent2">
                  <a:lumMod val="50000"/>
                </a:schemeClr>
              </a:solidFill>
            </a:endParaRPr>
          </a:p>
        </p:txBody>
      </p:sp>
    </p:spTree>
    <p:extLst>
      <p:ext uri="{BB962C8B-B14F-4D97-AF65-F5344CB8AC3E}">
        <p14:creationId xmlns:p14="http://schemas.microsoft.com/office/powerpoint/2010/main" val="105647035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0045A730-35B2-4959-AA9D-C3C233C8B640}"/>
              </a:ext>
            </a:extLst>
          </p:cNvPr>
          <p:cNvSpPr>
            <a:spLocks noGrp="1"/>
          </p:cNvSpPr>
          <p:nvPr>
            <p:ph idx="1"/>
          </p:nvPr>
        </p:nvSpPr>
        <p:spPr>
          <a:xfrm>
            <a:off x="355107" y="1331650"/>
            <a:ext cx="9236949" cy="5073632"/>
          </a:xfrm>
        </p:spPr>
        <p:txBody>
          <a:bodyPr>
            <a:normAutofit/>
          </a:bodyPr>
          <a:lstStyle/>
          <a:p>
            <a:pPr algn="just"/>
            <a:endParaRPr lang="es-ES_tradnl" sz="2000" dirty="0"/>
          </a:p>
          <a:p>
            <a:pPr marL="0" indent="0" algn="just">
              <a:buNone/>
            </a:pPr>
            <a:r>
              <a:rPr lang="es-ES_tradnl" sz="2000" dirty="0"/>
              <a:t>Pillado (2019), señala que la justicia terapéutica trata de estudiar el rol del derecho como agente terapéutico, el derecho entonces se concibe como una fuerza social que genera consecuencias beneficiosas o perjudiciales en las personas, y para analizar dichos efectos debe hacerse uso de otras ciencias sociales como la psicología, la psiquiatría, trabajo social, o la criminología. </a:t>
            </a:r>
          </a:p>
          <a:p>
            <a:pPr marL="0" indent="0" algn="just">
              <a:buNone/>
            </a:pPr>
            <a:endParaRPr lang="es-ES_tradnl" sz="2000" dirty="0"/>
          </a:p>
          <a:p>
            <a:pPr marL="0" indent="0" algn="just">
              <a:buNone/>
            </a:pPr>
            <a:r>
              <a:rPr lang="es-ES_tradnl" sz="2000" dirty="0"/>
              <a:t>En desarrollo de la justicia terapéutica nacen los tribunales de resolución de problemas, y Pillado (2019), indica que dentro de esa categoría se destacan los tribunales de tratamiento de drogas, que fueron implementados en la década de los ochenta en el Estado de Florida, creando una alternativa al proceso penal ordinario para los infractores que cometen delitos en razón a la adicción a las drogas y en donde su objetivo principal es la rehabilitación del farmacodependiente.</a:t>
            </a:r>
            <a:endParaRPr lang="es-CO" sz="2000" dirty="0"/>
          </a:p>
          <a:p>
            <a:pPr marL="0" indent="0" algn="just">
              <a:buNone/>
            </a:pPr>
            <a:endParaRPr lang="es-ES" dirty="0"/>
          </a:p>
        </p:txBody>
      </p:sp>
      <p:sp>
        <p:nvSpPr>
          <p:cNvPr id="5" name="Título 1">
            <a:extLst>
              <a:ext uri="{FF2B5EF4-FFF2-40B4-BE49-F238E27FC236}">
                <a16:creationId xmlns:a16="http://schemas.microsoft.com/office/drawing/2014/main" id="{CF9A0B7F-B1A3-4A34-B770-56D105465D0E}"/>
              </a:ext>
            </a:extLst>
          </p:cNvPr>
          <p:cNvSpPr txBox="1">
            <a:spLocks/>
          </p:cNvSpPr>
          <p:nvPr/>
        </p:nvSpPr>
        <p:spPr>
          <a:xfrm>
            <a:off x="355107" y="557762"/>
            <a:ext cx="8596668" cy="132080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ES" sz="3200" b="1" dirty="0">
                <a:solidFill>
                  <a:schemeClr val="accent2">
                    <a:lumMod val="50000"/>
                  </a:schemeClr>
                </a:solidFill>
              </a:rPr>
              <a:t>JUSTICIA TERAPEUTICA</a:t>
            </a:r>
            <a:endParaRPr lang="es-CO" sz="3200" b="1" dirty="0">
              <a:solidFill>
                <a:schemeClr val="accent2">
                  <a:lumMod val="50000"/>
                </a:schemeClr>
              </a:solidFill>
            </a:endParaRPr>
          </a:p>
        </p:txBody>
      </p:sp>
    </p:spTree>
    <p:extLst>
      <p:ext uri="{BB962C8B-B14F-4D97-AF65-F5344CB8AC3E}">
        <p14:creationId xmlns:p14="http://schemas.microsoft.com/office/powerpoint/2010/main" val="49464657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0045A730-35B2-4959-AA9D-C3C233C8B640}"/>
              </a:ext>
            </a:extLst>
          </p:cNvPr>
          <p:cNvSpPr>
            <a:spLocks noGrp="1"/>
          </p:cNvSpPr>
          <p:nvPr>
            <p:ph idx="1"/>
          </p:nvPr>
        </p:nvSpPr>
        <p:spPr>
          <a:xfrm>
            <a:off x="355107" y="1331650"/>
            <a:ext cx="9236949" cy="5073632"/>
          </a:xfrm>
        </p:spPr>
        <p:txBody>
          <a:bodyPr>
            <a:normAutofit fontScale="92500"/>
          </a:bodyPr>
          <a:lstStyle/>
          <a:p>
            <a:pPr algn="just"/>
            <a:endParaRPr lang="es-CO" sz="2000" b="1" dirty="0"/>
          </a:p>
          <a:p>
            <a:pPr algn="just"/>
            <a:r>
              <a:rPr lang="es-CO" sz="2000" b="1" dirty="0"/>
              <a:t>Artículo 23. </a:t>
            </a:r>
            <a:r>
              <a:rPr lang="es-CO" sz="2000" dirty="0"/>
              <a:t>Adiciónese a la Ley 1098 de 2006 el artículo 147 A:</a:t>
            </a:r>
          </a:p>
          <a:p>
            <a:pPr algn="just"/>
            <a:r>
              <a:rPr lang="es-CO" sz="2000" b="1" dirty="0"/>
              <a:t> </a:t>
            </a:r>
            <a:endParaRPr lang="es-CO" sz="2000" dirty="0"/>
          </a:p>
          <a:p>
            <a:pPr algn="just"/>
            <a:r>
              <a:rPr lang="es-CO" sz="2000" b="1" u="sng" dirty="0"/>
              <a:t>Artículo 147 A. Audiencias de seguimiento el Sistema de Responsabilidad Penal para Adolescentes.</a:t>
            </a:r>
            <a:r>
              <a:rPr lang="es-CO" sz="2000" u="sng" dirty="0"/>
              <a:t> Mediante audiencias especiales de seguimiento, el juez controlará personalmente el cumplimiento de los fines de la imposición de la medida de aseguramiento y la sanción, y de los compromisos adquiridos con ocasión de la aplicación del principio de oportunidad en la modalidad de suspensión del procedimiento a prueba, y de la ejecución de los programas de justicia terapéutica, y de justicia restaurativa si hay lugar a ello.</a:t>
            </a:r>
            <a:endParaRPr lang="es-CO" sz="2000" dirty="0"/>
          </a:p>
          <a:p>
            <a:pPr algn="just"/>
            <a:r>
              <a:rPr lang="es-CO" sz="2000" dirty="0"/>
              <a:t> </a:t>
            </a:r>
          </a:p>
          <a:p>
            <a:pPr algn="just"/>
            <a:r>
              <a:rPr lang="es-CO" sz="2000" u="sng" dirty="0"/>
              <a:t>En las audiencias especiales de seguimiento, el juez reconocerá de manera directa, explícita y pública, los avances alcanzados por el adolescente o joven a fin de reforzar dicho comportamiento y mantener la motivación al cambio.</a:t>
            </a:r>
            <a:endParaRPr lang="es-CO" sz="2000" dirty="0"/>
          </a:p>
          <a:p>
            <a:pPr marL="0" indent="0" algn="just">
              <a:buNone/>
            </a:pPr>
            <a:endParaRPr lang="es-ES" dirty="0"/>
          </a:p>
        </p:txBody>
      </p:sp>
      <p:sp>
        <p:nvSpPr>
          <p:cNvPr id="5" name="Título 1">
            <a:extLst>
              <a:ext uri="{FF2B5EF4-FFF2-40B4-BE49-F238E27FC236}">
                <a16:creationId xmlns:a16="http://schemas.microsoft.com/office/drawing/2014/main" id="{CF9A0B7F-B1A3-4A34-B770-56D105465D0E}"/>
              </a:ext>
            </a:extLst>
          </p:cNvPr>
          <p:cNvSpPr txBox="1">
            <a:spLocks/>
          </p:cNvSpPr>
          <p:nvPr/>
        </p:nvSpPr>
        <p:spPr>
          <a:xfrm>
            <a:off x="355107" y="557762"/>
            <a:ext cx="8596668" cy="132080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ES" sz="3200" b="1" dirty="0">
                <a:solidFill>
                  <a:schemeClr val="accent2">
                    <a:lumMod val="50000"/>
                  </a:schemeClr>
                </a:solidFill>
              </a:rPr>
              <a:t>JUSTICIA TERAPEUTICA: En el proyecto de reforma:</a:t>
            </a:r>
          </a:p>
          <a:p>
            <a:endParaRPr lang="es-CO" sz="3200" b="1" dirty="0">
              <a:solidFill>
                <a:schemeClr val="accent2">
                  <a:lumMod val="50000"/>
                </a:schemeClr>
              </a:solidFill>
            </a:endParaRPr>
          </a:p>
        </p:txBody>
      </p:sp>
    </p:spTree>
    <p:extLst>
      <p:ext uri="{BB962C8B-B14F-4D97-AF65-F5344CB8AC3E}">
        <p14:creationId xmlns:p14="http://schemas.microsoft.com/office/powerpoint/2010/main" val="407998054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0045A730-35B2-4959-AA9D-C3C233C8B640}"/>
              </a:ext>
            </a:extLst>
          </p:cNvPr>
          <p:cNvSpPr>
            <a:spLocks noGrp="1"/>
          </p:cNvSpPr>
          <p:nvPr>
            <p:ph idx="1"/>
          </p:nvPr>
        </p:nvSpPr>
        <p:spPr>
          <a:xfrm>
            <a:off x="355107" y="1331650"/>
            <a:ext cx="11265763" cy="5073632"/>
          </a:xfrm>
        </p:spPr>
        <p:txBody>
          <a:bodyPr>
            <a:normAutofit/>
          </a:bodyPr>
          <a:lstStyle/>
          <a:p>
            <a:pPr marL="0" indent="0" algn="just">
              <a:buNone/>
            </a:pPr>
            <a:endParaRPr lang="es-CO" dirty="0"/>
          </a:p>
          <a:p>
            <a:pPr marL="0" indent="0" algn="just">
              <a:buNone/>
            </a:pPr>
            <a:endParaRPr lang="es-ES" dirty="0"/>
          </a:p>
        </p:txBody>
      </p:sp>
      <p:sp>
        <p:nvSpPr>
          <p:cNvPr id="5" name="Título 1">
            <a:extLst>
              <a:ext uri="{FF2B5EF4-FFF2-40B4-BE49-F238E27FC236}">
                <a16:creationId xmlns:a16="http://schemas.microsoft.com/office/drawing/2014/main" id="{CF9A0B7F-B1A3-4A34-B770-56D105465D0E}"/>
              </a:ext>
            </a:extLst>
          </p:cNvPr>
          <p:cNvSpPr txBox="1">
            <a:spLocks/>
          </p:cNvSpPr>
          <p:nvPr/>
        </p:nvSpPr>
        <p:spPr>
          <a:xfrm>
            <a:off x="330169" y="239284"/>
            <a:ext cx="8596668" cy="132080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ES" sz="3200" b="1" dirty="0">
                <a:solidFill>
                  <a:schemeClr val="accent2">
                    <a:lumMod val="50000"/>
                  </a:schemeClr>
                </a:solidFill>
              </a:rPr>
              <a:t>PROTOCOLOS DE LA AUDIENCIA DE SEGUIMIENTO </a:t>
            </a:r>
            <a:endParaRPr lang="es-CO" sz="3200" b="1" dirty="0">
              <a:solidFill>
                <a:schemeClr val="accent2">
                  <a:lumMod val="50000"/>
                </a:schemeClr>
              </a:solidFill>
            </a:endParaRPr>
          </a:p>
        </p:txBody>
      </p:sp>
      <p:pic>
        <p:nvPicPr>
          <p:cNvPr id="9" name="Imagen 8"/>
          <p:cNvPicPr>
            <a:picLocks noChangeAspect="1"/>
          </p:cNvPicPr>
          <p:nvPr/>
        </p:nvPicPr>
        <p:blipFill>
          <a:blip r:embed="rId2"/>
          <a:stretch>
            <a:fillRect/>
          </a:stretch>
        </p:blipFill>
        <p:spPr>
          <a:xfrm>
            <a:off x="0" y="1788518"/>
            <a:ext cx="6284422" cy="4470965"/>
          </a:xfrm>
          <a:prstGeom prst="rect">
            <a:avLst/>
          </a:prstGeom>
        </p:spPr>
      </p:pic>
      <p:pic>
        <p:nvPicPr>
          <p:cNvPr id="10" name="Imagen 9"/>
          <p:cNvPicPr>
            <a:picLocks noChangeAspect="1"/>
          </p:cNvPicPr>
          <p:nvPr/>
        </p:nvPicPr>
        <p:blipFill>
          <a:blip r:embed="rId3"/>
          <a:stretch>
            <a:fillRect/>
          </a:stretch>
        </p:blipFill>
        <p:spPr>
          <a:xfrm>
            <a:off x="5911940" y="801658"/>
            <a:ext cx="6486525" cy="6800850"/>
          </a:xfrm>
          <a:prstGeom prst="rect">
            <a:avLst/>
          </a:prstGeom>
        </p:spPr>
      </p:pic>
    </p:spTree>
    <p:extLst>
      <p:ext uri="{BB962C8B-B14F-4D97-AF65-F5344CB8AC3E}">
        <p14:creationId xmlns:p14="http://schemas.microsoft.com/office/powerpoint/2010/main" val="226370159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0045A730-35B2-4959-AA9D-C3C233C8B640}"/>
              </a:ext>
            </a:extLst>
          </p:cNvPr>
          <p:cNvSpPr>
            <a:spLocks noGrp="1"/>
          </p:cNvSpPr>
          <p:nvPr>
            <p:ph idx="1"/>
          </p:nvPr>
        </p:nvSpPr>
        <p:spPr>
          <a:xfrm>
            <a:off x="355107" y="1331650"/>
            <a:ext cx="11265763" cy="5073632"/>
          </a:xfrm>
        </p:spPr>
        <p:txBody>
          <a:bodyPr>
            <a:normAutofit/>
          </a:bodyPr>
          <a:lstStyle/>
          <a:p>
            <a:pPr marL="0" indent="0" algn="just">
              <a:buNone/>
            </a:pPr>
            <a:endParaRPr lang="es-CO" dirty="0"/>
          </a:p>
          <a:p>
            <a:pPr marL="0" indent="0" algn="just">
              <a:buNone/>
            </a:pPr>
            <a:endParaRPr lang="es-ES" dirty="0"/>
          </a:p>
        </p:txBody>
      </p:sp>
      <p:sp>
        <p:nvSpPr>
          <p:cNvPr id="5" name="Título 1">
            <a:extLst>
              <a:ext uri="{FF2B5EF4-FFF2-40B4-BE49-F238E27FC236}">
                <a16:creationId xmlns:a16="http://schemas.microsoft.com/office/drawing/2014/main" id="{CF9A0B7F-B1A3-4A34-B770-56D105465D0E}"/>
              </a:ext>
            </a:extLst>
          </p:cNvPr>
          <p:cNvSpPr txBox="1">
            <a:spLocks/>
          </p:cNvSpPr>
          <p:nvPr/>
        </p:nvSpPr>
        <p:spPr>
          <a:xfrm>
            <a:off x="355107" y="557762"/>
            <a:ext cx="8596668" cy="132080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ES" sz="3200" b="1" dirty="0">
                <a:solidFill>
                  <a:schemeClr val="accent2">
                    <a:lumMod val="50000"/>
                  </a:schemeClr>
                </a:solidFill>
              </a:rPr>
              <a:t>PROTOCOLOS DE LA AUDIENCIA DE SEGUIMIENTO </a:t>
            </a:r>
            <a:endParaRPr lang="es-CO" sz="3200" b="1" dirty="0">
              <a:solidFill>
                <a:schemeClr val="accent2">
                  <a:lumMod val="50000"/>
                </a:schemeClr>
              </a:solidFill>
            </a:endParaRPr>
          </a:p>
        </p:txBody>
      </p:sp>
      <p:graphicFrame>
        <p:nvGraphicFramePr>
          <p:cNvPr id="7" name="Tabla 6"/>
          <p:cNvGraphicFramePr>
            <a:graphicFrameLocks noGrp="1"/>
          </p:cNvGraphicFramePr>
          <p:nvPr>
            <p:extLst>
              <p:ext uri="{D42A27DB-BD31-4B8C-83A1-F6EECF244321}">
                <p14:modId xmlns:p14="http://schemas.microsoft.com/office/powerpoint/2010/main" val="1125645798"/>
              </p:ext>
            </p:extLst>
          </p:nvPr>
        </p:nvGraphicFramePr>
        <p:xfrm>
          <a:off x="498763" y="2576512"/>
          <a:ext cx="5605780" cy="3587751"/>
        </p:xfrm>
        <a:graphic>
          <a:graphicData uri="http://schemas.openxmlformats.org/drawingml/2006/table">
            <a:tbl>
              <a:tblPr firstRow="1" firstCol="1" bandRow="1">
                <a:tableStyleId>{5C22544A-7EE6-4342-B048-85BDC9FD1C3A}</a:tableStyleId>
              </a:tblPr>
              <a:tblGrid>
                <a:gridCol w="5605780">
                  <a:extLst>
                    <a:ext uri="{9D8B030D-6E8A-4147-A177-3AD203B41FA5}">
                      <a16:colId xmlns:a16="http://schemas.microsoft.com/office/drawing/2014/main" val="2453471548"/>
                    </a:ext>
                  </a:extLst>
                </a:gridCol>
              </a:tblGrid>
              <a:tr h="0">
                <a:tc>
                  <a:txBody>
                    <a:bodyPr/>
                    <a:lstStyle/>
                    <a:p>
                      <a:pPr algn="ctr">
                        <a:lnSpc>
                          <a:spcPct val="107000"/>
                        </a:lnSpc>
                        <a:spcAft>
                          <a:spcPts val="0"/>
                        </a:spcAft>
                      </a:pPr>
                      <a:r>
                        <a:rPr lang="es-ES" sz="1100" dirty="0">
                          <a:solidFill>
                            <a:schemeClr val="accent2">
                              <a:lumMod val="50000"/>
                            </a:schemeClr>
                          </a:solidFill>
                          <a:effectLst/>
                        </a:rPr>
                        <a:t>PRE-AUDIENCIA</a:t>
                      </a:r>
                      <a:endParaRPr lang="es-CO" sz="1100" dirty="0">
                        <a:solidFill>
                          <a:schemeClr val="accent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65213892"/>
                  </a:ext>
                </a:extLst>
              </a:tr>
              <a:tr h="0">
                <a:tc>
                  <a:txBody>
                    <a:bodyPr/>
                    <a:lstStyle/>
                    <a:p>
                      <a:pPr algn="just">
                        <a:lnSpc>
                          <a:spcPct val="107000"/>
                        </a:lnSpc>
                        <a:spcAft>
                          <a:spcPts val="0"/>
                        </a:spcAft>
                      </a:pPr>
                      <a:r>
                        <a:rPr lang="es-ES" sz="1100" dirty="0">
                          <a:solidFill>
                            <a:schemeClr val="accent2">
                              <a:lumMod val="50000"/>
                            </a:schemeClr>
                          </a:solidFill>
                          <a:effectLst/>
                        </a:rPr>
                        <a:t>En la fecha y hora en que se encuentran citadas las partes y antes de instalar la audiencia de seguimiento (sin la presencia del adolescente) se realizará la pre audiencia.</a:t>
                      </a:r>
                      <a:endParaRPr lang="es-CO" sz="1100" dirty="0">
                        <a:solidFill>
                          <a:schemeClr val="accent2">
                            <a:lumMod val="50000"/>
                          </a:schemeClr>
                        </a:solidFill>
                        <a:effectLst/>
                      </a:endParaRPr>
                    </a:p>
                    <a:p>
                      <a:pPr algn="just">
                        <a:lnSpc>
                          <a:spcPct val="107000"/>
                        </a:lnSpc>
                        <a:spcAft>
                          <a:spcPts val="0"/>
                        </a:spcAft>
                      </a:pPr>
                      <a:r>
                        <a:rPr lang="es-ES" sz="1100" dirty="0">
                          <a:solidFill>
                            <a:schemeClr val="accent2">
                              <a:lumMod val="50000"/>
                            </a:schemeClr>
                          </a:solidFill>
                          <a:effectLst/>
                        </a:rPr>
                        <a:t> </a:t>
                      </a:r>
                      <a:endParaRPr lang="es-CO" sz="1100" dirty="0">
                        <a:solidFill>
                          <a:schemeClr val="accent2">
                            <a:lumMod val="50000"/>
                          </a:schemeClr>
                        </a:solidFill>
                        <a:effectLst/>
                      </a:endParaRPr>
                    </a:p>
                    <a:p>
                      <a:pPr algn="just">
                        <a:lnSpc>
                          <a:spcPct val="107000"/>
                        </a:lnSpc>
                        <a:spcAft>
                          <a:spcPts val="0"/>
                        </a:spcAft>
                      </a:pPr>
                      <a:r>
                        <a:rPr lang="es-ES" sz="1100" dirty="0">
                          <a:solidFill>
                            <a:schemeClr val="accent2">
                              <a:lumMod val="50000"/>
                            </a:schemeClr>
                          </a:solidFill>
                          <a:effectLst/>
                        </a:rPr>
                        <a:t>Una vez leídos los informes que le han sido remitidos, el juez presidirá una reunión informal en la que indagará por aquellos aspectos de los informes que no hayan sido claros para él o frente a los cuales tenga alguna pregunta o inquietud particular.</a:t>
                      </a:r>
                      <a:endParaRPr lang="es-CO" sz="1100" dirty="0">
                        <a:solidFill>
                          <a:schemeClr val="accent2">
                            <a:lumMod val="50000"/>
                          </a:schemeClr>
                        </a:solidFill>
                        <a:effectLst/>
                      </a:endParaRPr>
                    </a:p>
                    <a:p>
                      <a:pPr algn="just">
                        <a:lnSpc>
                          <a:spcPct val="107000"/>
                        </a:lnSpc>
                        <a:spcAft>
                          <a:spcPts val="0"/>
                        </a:spcAft>
                      </a:pPr>
                      <a:r>
                        <a:rPr lang="es-ES" sz="1100" dirty="0">
                          <a:solidFill>
                            <a:schemeClr val="accent2">
                              <a:lumMod val="50000"/>
                            </a:schemeClr>
                          </a:solidFill>
                          <a:effectLst/>
                        </a:rPr>
                        <a:t> </a:t>
                      </a:r>
                      <a:endParaRPr lang="es-CO" sz="1100" dirty="0">
                        <a:solidFill>
                          <a:schemeClr val="accent2">
                            <a:lumMod val="50000"/>
                          </a:schemeClr>
                        </a:solidFill>
                        <a:effectLst/>
                      </a:endParaRPr>
                    </a:p>
                    <a:p>
                      <a:pPr algn="just">
                        <a:lnSpc>
                          <a:spcPct val="107000"/>
                        </a:lnSpc>
                        <a:spcAft>
                          <a:spcPts val="0"/>
                        </a:spcAft>
                      </a:pPr>
                      <a:r>
                        <a:rPr lang="es-ES" sz="1100" dirty="0">
                          <a:solidFill>
                            <a:schemeClr val="accent2">
                              <a:lumMod val="50000"/>
                            </a:schemeClr>
                          </a:solidFill>
                          <a:effectLst/>
                        </a:rPr>
                        <a:t>De igual forma el juez preguntará a las partes procesales y a los funcionarios del Programa si existen aspectos de la participación del joven o sobre el de avance en los objetivos del proceso de atención, tales como adherencia, fortalezas, dificultades, logros, resultados de las pruebas de tóxicos, comportamiento en la familia, rendimiento en el proceso educativo (cuando aplique), entre otros asuntos de interés para el caso, que consideren que él deba tener presente en la audiencia, bien referidas al proceso de tratamiento, al proceso restaurativo o a cualquier otro programa o estrategia a la que haya sido remitido.</a:t>
                      </a:r>
                      <a:endParaRPr lang="es-CO" sz="1100" dirty="0">
                        <a:solidFill>
                          <a:schemeClr val="accent2">
                            <a:lumMod val="50000"/>
                          </a:schemeClr>
                        </a:solidFill>
                        <a:effectLst/>
                      </a:endParaRPr>
                    </a:p>
                    <a:p>
                      <a:pPr algn="just">
                        <a:lnSpc>
                          <a:spcPct val="107000"/>
                        </a:lnSpc>
                        <a:spcAft>
                          <a:spcPts val="0"/>
                        </a:spcAft>
                      </a:pPr>
                      <a:r>
                        <a:rPr lang="es-ES" sz="1100" dirty="0">
                          <a:solidFill>
                            <a:schemeClr val="accent2">
                              <a:lumMod val="50000"/>
                            </a:schemeClr>
                          </a:solidFill>
                          <a:effectLst/>
                        </a:rPr>
                        <a:t> </a:t>
                      </a:r>
                      <a:endParaRPr lang="es-CO" sz="1100" dirty="0">
                        <a:solidFill>
                          <a:schemeClr val="accent2">
                            <a:lumMod val="50000"/>
                          </a:schemeClr>
                        </a:solidFill>
                        <a:effectLst/>
                      </a:endParaRPr>
                    </a:p>
                    <a:p>
                      <a:pPr algn="just">
                        <a:lnSpc>
                          <a:spcPct val="107000"/>
                        </a:lnSpc>
                        <a:spcAft>
                          <a:spcPts val="0"/>
                        </a:spcAft>
                      </a:pPr>
                      <a:r>
                        <a:rPr lang="es-ES" sz="1100" dirty="0">
                          <a:solidFill>
                            <a:schemeClr val="accent2">
                              <a:lumMod val="50000"/>
                            </a:schemeClr>
                          </a:solidFill>
                          <a:effectLst/>
                        </a:rPr>
                        <a:t>Se sugiere que esta reunión no tarde más de 10 minutos.</a:t>
                      </a:r>
                      <a:endParaRPr lang="es-CO" sz="1100" dirty="0">
                        <a:solidFill>
                          <a:schemeClr val="accent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76208156"/>
                  </a:ext>
                </a:extLst>
              </a:tr>
            </a:tbl>
          </a:graphicData>
        </a:graphic>
      </p:graphicFrame>
      <p:sp>
        <p:nvSpPr>
          <p:cNvPr id="8" name="Rectángulo 7"/>
          <p:cNvSpPr/>
          <p:nvPr/>
        </p:nvSpPr>
        <p:spPr>
          <a:xfrm>
            <a:off x="498763" y="1629295"/>
            <a:ext cx="10856421" cy="1477328"/>
          </a:xfrm>
          <a:prstGeom prst="rect">
            <a:avLst/>
          </a:prstGeom>
        </p:spPr>
        <p:txBody>
          <a:bodyPr wrap="square">
            <a:spAutoFit/>
          </a:bodyPr>
          <a:lstStyle/>
          <a:p>
            <a:r>
              <a:rPr lang="es-ES" i="1" dirty="0">
                <a:solidFill>
                  <a:srgbClr val="333333"/>
                </a:solidFill>
                <a:latin typeface="Work Sans"/>
              </a:rPr>
              <a:t>Ley 906 de 2004. Art. 10. El juez podrá autorizar los acuerdos o estipulaciones a que lleguen las partes y que versen sobre aspectos en los cuales no haya controversia sustantiva, sin que implique renuncia de los derechos constitucionales.</a:t>
            </a:r>
          </a:p>
          <a:p>
            <a:br>
              <a:rPr lang="es-ES" dirty="0"/>
            </a:br>
            <a:endParaRPr lang="es-CO" dirty="0"/>
          </a:p>
        </p:txBody>
      </p:sp>
      <p:graphicFrame>
        <p:nvGraphicFramePr>
          <p:cNvPr id="6" name="Tabla 5"/>
          <p:cNvGraphicFramePr>
            <a:graphicFrameLocks noGrp="1"/>
          </p:cNvGraphicFramePr>
          <p:nvPr>
            <p:extLst>
              <p:ext uri="{D42A27DB-BD31-4B8C-83A1-F6EECF244321}">
                <p14:modId xmlns:p14="http://schemas.microsoft.com/office/powerpoint/2010/main" val="2423979927"/>
              </p:ext>
            </p:extLst>
          </p:nvPr>
        </p:nvGraphicFramePr>
        <p:xfrm>
          <a:off x="6158746" y="2572487"/>
          <a:ext cx="5605780" cy="4125913"/>
        </p:xfrm>
        <a:graphic>
          <a:graphicData uri="http://schemas.openxmlformats.org/drawingml/2006/table">
            <a:tbl>
              <a:tblPr firstRow="1" firstCol="1" bandRow="1">
                <a:tableStyleId>{5C22544A-7EE6-4342-B048-85BDC9FD1C3A}</a:tableStyleId>
              </a:tblPr>
              <a:tblGrid>
                <a:gridCol w="5605780">
                  <a:extLst>
                    <a:ext uri="{9D8B030D-6E8A-4147-A177-3AD203B41FA5}">
                      <a16:colId xmlns:a16="http://schemas.microsoft.com/office/drawing/2014/main" val="1067650806"/>
                    </a:ext>
                  </a:extLst>
                </a:gridCol>
              </a:tblGrid>
              <a:tr h="0">
                <a:tc>
                  <a:txBody>
                    <a:bodyPr/>
                    <a:lstStyle/>
                    <a:p>
                      <a:pPr algn="ctr">
                        <a:lnSpc>
                          <a:spcPct val="107000"/>
                        </a:lnSpc>
                        <a:spcAft>
                          <a:spcPts val="0"/>
                        </a:spcAft>
                      </a:pPr>
                      <a:r>
                        <a:rPr lang="es-ES" sz="1100" dirty="0">
                          <a:solidFill>
                            <a:schemeClr val="accent2">
                              <a:lumMod val="50000"/>
                            </a:schemeClr>
                          </a:solidFill>
                          <a:effectLst/>
                        </a:rPr>
                        <a:t>ETAPA PREVIA</a:t>
                      </a:r>
                      <a:endParaRPr lang="es-CO" sz="1100" dirty="0">
                        <a:solidFill>
                          <a:schemeClr val="accent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47313368"/>
                  </a:ext>
                </a:extLst>
              </a:tr>
              <a:tr h="0">
                <a:tc>
                  <a:txBody>
                    <a:bodyPr/>
                    <a:lstStyle/>
                    <a:p>
                      <a:pPr algn="just">
                        <a:lnSpc>
                          <a:spcPct val="107000"/>
                        </a:lnSpc>
                        <a:spcAft>
                          <a:spcPts val="0"/>
                        </a:spcAft>
                      </a:pPr>
                      <a:r>
                        <a:rPr lang="es-ES" sz="1100" dirty="0">
                          <a:solidFill>
                            <a:schemeClr val="accent2">
                              <a:lumMod val="50000"/>
                            </a:schemeClr>
                          </a:solidFill>
                          <a:effectLst/>
                        </a:rPr>
                        <a:t>El programa remitirá su informe a la Fiscalía, Defensoría de Familia, Defensoría Pública y al juez (en virtud del Acuerdo PCSJA22-11995) quince días antes de la audiencia. El juez antes de la audiencia debe verificar y estudiar los informes y demás elementos que le sean allegados por parte de la Fiscalía, la Defensoría de Familia y el Programa (el informe correspondiente será remitido al juez con antelación a la radicación de la audiencia para que este tenga conocimiento del caso y pueda preguntar sobre el mismo en la pre audiencia de seguimiento).</a:t>
                      </a:r>
                      <a:endParaRPr lang="es-CO" sz="1100" dirty="0">
                        <a:solidFill>
                          <a:schemeClr val="accent2">
                            <a:lumMod val="50000"/>
                          </a:schemeClr>
                        </a:solidFill>
                        <a:effectLst/>
                      </a:endParaRPr>
                    </a:p>
                    <a:p>
                      <a:pPr algn="just">
                        <a:lnSpc>
                          <a:spcPct val="107000"/>
                        </a:lnSpc>
                        <a:spcAft>
                          <a:spcPts val="0"/>
                        </a:spcAft>
                      </a:pPr>
                      <a:r>
                        <a:rPr lang="es-ES" sz="1100" dirty="0">
                          <a:solidFill>
                            <a:schemeClr val="accent2">
                              <a:lumMod val="50000"/>
                            </a:schemeClr>
                          </a:solidFill>
                          <a:effectLst/>
                        </a:rPr>
                        <a:t> </a:t>
                      </a:r>
                      <a:endParaRPr lang="es-CO" sz="1100" dirty="0">
                        <a:solidFill>
                          <a:schemeClr val="accent2">
                            <a:lumMod val="50000"/>
                          </a:schemeClr>
                        </a:solidFill>
                        <a:effectLst/>
                      </a:endParaRPr>
                    </a:p>
                    <a:p>
                      <a:pPr algn="just">
                        <a:lnSpc>
                          <a:spcPct val="107000"/>
                        </a:lnSpc>
                        <a:spcAft>
                          <a:spcPts val="0"/>
                        </a:spcAft>
                      </a:pPr>
                      <a:r>
                        <a:rPr lang="es-ES" sz="1100" dirty="0">
                          <a:solidFill>
                            <a:schemeClr val="accent2">
                              <a:lumMod val="50000"/>
                            </a:schemeClr>
                          </a:solidFill>
                          <a:effectLst/>
                        </a:rPr>
                        <a:t>En la revisión del informe allegado por el Programa, el juez verificará que, en desarrollo del proceso restaurativo, se haya desarrollado o se esté llevando a cabo el acompañamiento a la o las víctimas del delito. En este sentido, el juez contará con información suficiente para determinar si es pertinente o no convocar a la o las víctimas, buscando que su participación en la audiencia le transmita un mensaje de amparo y respeto a sus derechos e integridad.</a:t>
                      </a:r>
                      <a:endParaRPr lang="es-CO" sz="1100" dirty="0">
                        <a:solidFill>
                          <a:schemeClr val="accent2">
                            <a:lumMod val="50000"/>
                          </a:schemeClr>
                        </a:solidFill>
                        <a:effectLst/>
                      </a:endParaRPr>
                    </a:p>
                    <a:p>
                      <a:pPr algn="just">
                        <a:lnSpc>
                          <a:spcPct val="107000"/>
                        </a:lnSpc>
                        <a:spcAft>
                          <a:spcPts val="0"/>
                        </a:spcAft>
                      </a:pPr>
                      <a:r>
                        <a:rPr lang="es-ES" sz="1100" dirty="0">
                          <a:solidFill>
                            <a:schemeClr val="accent2">
                              <a:lumMod val="50000"/>
                            </a:schemeClr>
                          </a:solidFill>
                          <a:effectLst/>
                        </a:rPr>
                        <a:t> </a:t>
                      </a:r>
                      <a:endParaRPr lang="es-CO" sz="1100" dirty="0">
                        <a:solidFill>
                          <a:schemeClr val="accent2">
                            <a:lumMod val="50000"/>
                          </a:schemeClr>
                        </a:solidFill>
                        <a:effectLst/>
                      </a:endParaRPr>
                    </a:p>
                    <a:p>
                      <a:pPr algn="just">
                        <a:lnSpc>
                          <a:spcPct val="107000"/>
                        </a:lnSpc>
                        <a:spcAft>
                          <a:spcPts val="0"/>
                        </a:spcAft>
                      </a:pPr>
                      <a:r>
                        <a:rPr lang="es-ES" sz="1100" dirty="0">
                          <a:solidFill>
                            <a:schemeClr val="accent2">
                              <a:lumMod val="50000"/>
                            </a:schemeClr>
                          </a:solidFill>
                          <a:effectLst/>
                        </a:rPr>
                        <a:t>En el evento que (por motivos de la etapa de implementación del Programa) aún no se haya iniciado ningún proceso de acompañamiento o reparación integral con la o las víctimas, o, que llevándose a cabo, aun no se cuente con una respuesta responsable y activa de parte del adolescente ofensor, o que sus manifestaciones puedan representar </a:t>
                      </a:r>
                      <a:r>
                        <a:rPr lang="es-ES" sz="1100" dirty="0" err="1">
                          <a:solidFill>
                            <a:schemeClr val="accent2">
                              <a:lumMod val="50000"/>
                            </a:schemeClr>
                          </a:solidFill>
                          <a:effectLst/>
                        </a:rPr>
                        <a:t>revictimización</a:t>
                      </a:r>
                      <a:r>
                        <a:rPr lang="es-ES" sz="1100" dirty="0">
                          <a:solidFill>
                            <a:schemeClr val="accent2">
                              <a:lumMod val="50000"/>
                            </a:schemeClr>
                          </a:solidFill>
                          <a:effectLst/>
                        </a:rPr>
                        <a:t> (lo cual se puede concluir de la lectura del informe), el juez se abstendrá de convocar a la o las víctimas a la audiencia de seguimiento.</a:t>
                      </a:r>
                      <a:endParaRPr lang="es-CO" sz="1100" dirty="0">
                        <a:solidFill>
                          <a:schemeClr val="accent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9582965"/>
                  </a:ext>
                </a:extLst>
              </a:tr>
            </a:tbl>
          </a:graphicData>
        </a:graphic>
      </p:graphicFrame>
    </p:spTree>
    <p:extLst>
      <p:ext uri="{BB962C8B-B14F-4D97-AF65-F5344CB8AC3E}">
        <p14:creationId xmlns:p14="http://schemas.microsoft.com/office/powerpoint/2010/main" val="141350631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0045A730-35B2-4959-AA9D-C3C233C8B640}"/>
              </a:ext>
            </a:extLst>
          </p:cNvPr>
          <p:cNvSpPr>
            <a:spLocks noGrp="1"/>
          </p:cNvSpPr>
          <p:nvPr>
            <p:ph idx="1"/>
          </p:nvPr>
        </p:nvSpPr>
        <p:spPr>
          <a:xfrm>
            <a:off x="355107" y="1331650"/>
            <a:ext cx="11265763" cy="5073632"/>
          </a:xfrm>
        </p:spPr>
        <p:txBody>
          <a:bodyPr>
            <a:normAutofit/>
          </a:bodyPr>
          <a:lstStyle/>
          <a:p>
            <a:pPr marL="0" indent="0" algn="just">
              <a:buNone/>
            </a:pPr>
            <a:endParaRPr lang="es-CO" dirty="0"/>
          </a:p>
          <a:p>
            <a:pPr marL="0" indent="0" algn="just">
              <a:buNone/>
            </a:pPr>
            <a:endParaRPr lang="es-ES" dirty="0"/>
          </a:p>
        </p:txBody>
      </p:sp>
      <p:sp>
        <p:nvSpPr>
          <p:cNvPr id="5" name="Título 1">
            <a:extLst>
              <a:ext uri="{FF2B5EF4-FFF2-40B4-BE49-F238E27FC236}">
                <a16:creationId xmlns:a16="http://schemas.microsoft.com/office/drawing/2014/main" id="{CF9A0B7F-B1A3-4A34-B770-56D105465D0E}"/>
              </a:ext>
            </a:extLst>
          </p:cNvPr>
          <p:cNvSpPr txBox="1">
            <a:spLocks/>
          </p:cNvSpPr>
          <p:nvPr/>
        </p:nvSpPr>
        <p:spPr>
          <a:xfrm>
            <a:off x="355107" y="557762"/>
            <a:ext cx="8596668" cy="132080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ES" sz="3200" b="1" dirty="0">
                <a:solidFill>
                  <a:schemeClr val="accent2">
                    <a:lumMod val="50000"/>
                  </a:schemeClr>
                </a:solidFill>
              </a:rPr>
              <a:t>PROTOCOLOS DE LA AUDIENCIA DE SEGUIMIENTO </a:t>
            </a:r>
          </a:p>
          <a:p>
            <a:endParaRPr lang="es-ES" sz="3200" b="1" dirty="0">
              <a:solidFill>
                <a:schemeClr val="accent2">
                  <a:lumMod val="50000"/>
                </a:schemeClr>
              </a:solidFill>
            </a:endParaRPr>
          </a:p>
          <a:p>
            <a:endParaRPr lang="es-CO" sz="3200" b="1" dirty="0">
              <a:solidFill>
                <a:schemeClr val="accent2">
                  <a:lumMod val="50000"/>
                </a:schemeClr>
              </a:solidFill>
            </a:endParaRPr>
          </a:p>
        </p:txBody>
      </p:sp>
      <p:sp>
        <p:nvSpPr>
          <p:cNvPr id="4" name="Rectangle 1"/>
          <p:cNvSpPr>
            <a:spLocks noChangeArrowheads="1"/>
          </p:cNvSpPr>
          <p:nvPr/>
        </p:nvSpPr>
        <p:spPr bwMode="auto">
          <a:xfrm>
            <a:off x="-14596583" y="1722681"/>
            <a:ext cx="96374435" cy="6617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s-ES" altLang="es-CO" sz="1100" b="0" i="0" u="none" strike="noStrike" cap="none" normalizeH="0" baseline="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br>
            <a:endParaRPr kumimoji="0" lang="es-CO" altLang="es-CO" sz="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CO" altLang="es-CO" sz="1800" b="0" i="0" u="none" strike="noStrike" cap="none" normalizeH="0" baseline="0">
              <a:ln>
                <a:noFill/>
              </a:ln>
              <a:solidFill>
                <a:schemeClr val="tx1"/>
              </a:solidFill>
              <a:effectLst/>
              <a:latin typeface="Arial" panose="020B0604020202020204" pitchFamily="34" charset="0"/>
            </a:endParaRPr>
          </a:p>
        </p:txBody>
      </p:sp>
      <p:pic>
        <p:nvPicPr>
          <p:cNvPr id="14" name="Imagen 13"/>
          <p:cNvPicPr>
            <a:picLocks noChangeAspect="1"/>
          </p:cNvPicPr>
          <p:nvPr/>
        </p:nvPicPr>
        <p:blipFill>
          <a:blip r:embed="rId2"/>
          <a:stretch>
            <a:fillRect/>
          </a:stretch>
        </p:blipFill>
        <p:spPr>
          <a:xfrm>
            <a:off x="203201" y="1252206"/>
            <a:ext cx="6119812" cy="4293435"/>
          </a:xfrm>
          <a:prstGeom prst="rect">
            <a:avLst/>
          </a:prstGeom>
        </p:spPr>
      </p:pic>
      <p:pic>
        <p:nvPicPr>
          <p:cNvPr id="15" name="Imagen 14"/>
          <p:cNvPicPr>
            <a:picLocks noChangeAspect="1"/>
          </p:cNvPicPr>
          <p:nvPr/>
        </p:nvPicPr>
        <p:blipFill>
          <a:blip r:embed="rId3"/>
          <a:stretch>
            <a:fillRect/>
          </a:stretch>
        </p:blipFill>
        <p:spPr>
          <a:xfrm>
            <a:off x="6615112" y="2775432"/>
            <a:ext cx="5667375" cy="3971925"/>
          </a:xfrm>
          <a:prstGeom prst="rect">
            <a:avLst/>
          </a:prstGeom>
        </p:spPr>
      </p:pic>
    </p:spTree>
    <p:extLst>
      <p:ext uri="{BB962C8B-B14F-4D97-AF65-F5344CB8AC3E}">
        <p14:creationId xmlns:p14="http://schemas.microsoft.com/office/powerpoint/2010/main" val="240439475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0045A730-35B2-4959-AA9D-C3C233C8B640}"/>
              </a:ext>
            </a:extLst>
          </p:cNvPr>
          <p:cNvSpPr>
            <a:spLocks noGrp="1"/>
          </p:cNvSpPr>
          <p:nvPr>
            <p:ph idx="1"/>
          </p:nvPr>
        </p:nvSpPr>
        <p:spPr>
          <a:xfrm>
            <a:off x="355107" y="1331650"/>
            <a:ext cx="11265763" cy="5073632"/>
          </a:xfrm>
        </p:spPr>
        <p:txBody>
          <a:bodyPr>
            <a:normAutofit/>
          </a:bodyPr>
          <a:lstStyle/>
          <a:p>
            <a:pPr marL="0" indent="0" algn="just">
              <a:buNone/>
            </a:pPr>
            <a:endParaRPr lang="es-CO" dirty="0"/>
          </a:p>
          <a:p>
            <a:pPr marL="0" indent="0" algn="just">
              <a:buNone/>
            </a:pPr>
            <a:endParaRPr lang="es-ES" dirty="0"/>
          </a:p>
        </p:txBody>
      </p:sp>
      <p:sp>
        <p:nvSpPr>
          <p:cNvPr id="5" name="Título 1">
            <a:extLst>
              <a:ext uri="{FF2B5EF4-FFF2-40B4-BE49-F238E27FC236}">
                <a16:creationId xmlns:a16="http://schemas.microsoft.com/office/drawing/2014/main" id="{CF9A0B7F-B1A3-4A34-B770-56D105465D0E}"/>
              </a:ext>
            </a:extLst>
          </p:cNvPr>
          <p:cNvSpPr txBox="1">
            <a:spLocks/>
          </p:cNvSpPr>
          <p:nvPr/>
        </p:nvSpPr>
        <p:spPr>
          <a:xfrm>
            <a:off x="355107" y="557762"/>
            <a:ext cx="8596668" cy="132080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ES" sz="3200" b="1" dirty="0">
                <a:solidFill>
                  <a:schemeClr val="accent2">
                    <a:lumMod val="50000"/>
                  </a:schemeClr>
                </a:solidFill>
              </a:rPr>
              <a:t>PROTOCOLOS DE LA AUDIENCIA DE SEGUIMIENTO </a:t>
            </a:r>
          </a:p>
          <a:p>
            <a:endParaRPr lang="es-ES" sz="3200" b="1" dirty="0">
              <a:solidFill>
                <a:schemeClr val="accent2">
                  <a:lumMod val="50000"/>
                </a:schemeClr>
              </a:solidFill>
            </a:endParaRPr>
          </a:p>
          <a:p>
            <a:endParaRPr lang="es-CO" sz="3200" b="1" dirty="0">
              <a:solidFill>
                <a:schemeClr val="accent2">
                  <a:lumMod val="50000"/>
                </a:schemeClr>
              </a:solidFill>
            </a:endParaRPr>
          </a:p>
        </p:txBody>
      </p:sp>
      <p:sp>
        <p:nvSpPr>
          <p:cNvPr id="4" name="Rectangle 1"/>
          <p:cNvSpPr>
            <a:spLocks noChangeArrowheads="1"/>
          </p:cNvSpPr>
          <p:nvPr/>
        </p:nvSpPr>
        <p:spPr bwMode="auto">
          <a:xfrm>
            <a:off x="-14596583" y="1722681"/>
            <a:ext cx="96374435" cy="6617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s-ES" altLang="es-CO" sz="1100" b="0" i="0" u="none" strike="noStrike" cap="none" normalizeH="0" baseline="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br>
            <a:endParaRPr kumimoji="0" lang="es-CO" altLang="es-CO" sz="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CO" altLang="es-CO" sz="1800" b="0" i="0" u="none" strike="noStrike" cap="none" normalizeH="0" baseline="0">
              <a:ln>
                <a:noFill/>
              </a:ln>
              <a:solidFill>
                <a:schemeClr val="tx1"/>
              </a:solidFill>
              <a:effectLst/>
              <a:latin typeface="Arial" panose="020B0604020202020204" pitchFamily="34" charset="0"/>
            </a:endParaRPr>
          </a:p>
        </p:txBody>
      </p:sp>
      <p:pic>
        <p:nvPicPr>
          <p:cNvPr id="6" name="Imagen 5"/>
          <p:cNvPicPr>
            <a:picLocks noChangeAspect="1"/>
          </p:cNvPicPr>
          <p:nvPr/>
        </p:nvPicPr>
        <p:blipFill>
          <a:blip r:embed="rId2"/>
          <a:stretch>
            <a:fillRect/>
          </a:stretch>
        </p:blipFill>
        <p:spPr>
          <a:xfrm>
            <a:off x="523875" y="1722681"/>
            <a:ext cx="5657850" cy="4914900"/>
          </a:xfrm>
          <a:prstGeom prst="rect">
            <a:avLst/>
          </a:prstGeom>
        </p:spPr>
      </p:pic>
    </p:spTree>
    <p:extLst>
      <p:ext uri="{BB962C8B-B14F-4D97-AF65-F5344CB8AC3E}">
        <p14:creationId xmlns:p14="http://schemas.microsoft.com/office/powerpoint/2010/main" val="5288101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0045A730-35B2-4959-AA9D-C3C233C8B640}"/>
              </a:ext>
            </a:extLst>
          </p:cNvPr>
          <p:cNvSpPr>
            <a:spLocks noGrp="1"/>
          </p:cNvSpPr>
          <p:nvPr>
            <p:ph idx="1"/>
          </p:nvPr>
        </p:nvSpPr>
        <p:spPr>
          <a:xfrm>
            <a:off x="294197" y="1121134"/>
            <a:ext cx="11569149" cy="5736866"/>
          </a:xfrm>
        </p:spPr>
        <p:txBody>
          <a:bodyPr>
            <a:normAutofit/>
          </a:bodyPr>
          <a:lstStyle/>
          <a:p>
            <a:pPr marL="0" indent="0" algn="just">
              <a:buNone/>
            </a:pPr>
            <a:endParaRPr lang="es-CO" dirty="0"/>
          </a:p>
          <a:p>
            <a:pPr marL="0" indent="0" algn="just">
              <a:buNone/>
            </a:pPr>
            <a:endParaRPr lang="es-ES" dirty="0"/>
          </a:p>
          <a:p>
            <a:pPr marL="0" indent="0" algn="just">
              <a:buNone/>
            </a:pPr>
            <a:r>
              <a:rPr lang="es-ES" i="1" dirty="0"/>
              <a:t>PRINCIPIO PRO INFANS: APLICACIÓN PREFERENTE DEL PRINCIPIO DEL INTERES SUPERIOR COMO CRITERIO DE INTERPRETACIÓN </a:t>
            </a:r>
            <a:r>
              <a:rPr lang="es-ES" dirty="0"/>
              <a:t>de acuerdo al cual,</a:t>
            </a:r>
            <a:r>
              <a:rPr lang="es-ES" i="1" dirty="0"/>
              <a:t> </a:t>
            </a:r>
            <a:r>
              <a:rPr lang="es-ES" dirty="0"/>
              <a:t>los servidores judiciales deberán tener en cuenta las condiciones particulares de cada caso en su totalidad con la finalidad de dar prevalencia a los derechos de los NNA y encontrar la mejor solución de acuerdo a los intereses de estos, con arreglo a los deberes constitucionales y legales que tienen las autoridades para la preservación y bienestar integral de los niños, niñas y adolescentes que requieren protección, exigiendo así un mayor grado de cuidado a los juzgadores al momento de adoptar decisiones que puedan afectarlos de manera definitiva e irremediable. (T-731/17).</a:t>
            </a:r>
            <a:endParaRPr lang="es-ES" i="1" dirty="0"/>
          </a:p>
          <a:p>
            <a:pPr marL="0" indent="0" algn="just">
              <a:buNone/>
            </a:pPr>
            <a:endParaRPr lang="es-ES" i="1" dirty="0"/>
          </a:p>
        </p:txBody>
      </p:sp>
      <p:sp>
        <p:nvSpPr>
          <p:cNvPr id="5" name="Título 1">
            <a:extLst>
              <a:ext uri="{FF2B5EF4-FFF2-40B4-BE49-F238E27FC236}">
                <a16:creationId xmlns:a16="http://schemas.microsoft.com/office/drawing/2014/main" id="{CF9A0B7F-B1A3-4A34-B770-56D105465D0E}"/>
              </a:ext>
            </a:extLst>
          </p:cNvPr>
          <p:cNvSpPr>
            <a:spLocks noGrp="1"/>
          </p:cNvSpPr>
          <p:nvPr>
            <p:ph type="title"/>
          </p:nvPr>
        </p:nvSpPr>
        <p:spPr>
          <a:xfrm>
            <a:off x="355107" y="557762"/>
            <a:ext cx="8596668" cy="1320800"/>
          </a:xfrm>
        </p:spPr>
        <p:txBody>
          <a:bodyPr>
            <a:normAutofit/>
          </a:bodyPr>
          <a:lstStyle/>
          <a:p>
            <a:r>
              <a:rPr lang="es-ES" sz="3200" b="1" dirty="0">
                <a:solidFill>
                  <a:schemeClr val="accent2">
                    <a:lumMod val="50000"/>
                  </a:schemeClr>
                </a:solidFill>
              </a:rPr>
              <a:t>ENFOQUE DE JUSTICIA RESTAURATIVA</a:t>
            </a:r>
            <a:endParaRPr lang="es-CO" sz="3200" b="1" dirty="0">
              <a:solidFill>
                <a:schemeClr val="accent2">
                  <a:lumMod val="50000"/>
                </a:schemeClr>
              </a:solidFill>
            </a:endParaRPr>
          </a:p>
        </p:txBody>
      </p:sp>
    </p:spTree>
    <p:extLst>
      <p:ext uri="{BB962C8B-B14F-4D97-AF65-F5344CB8AC3E}">
        <p14:creationId xmlns:p14="http://schemas.microsoft.com/office/powerpoint/2010/main" val="1153157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0045A730-35B2-4959-AA9D-C3C233C8B640}"/>
              </a:ext>
            </a:extLst>
          </p:cNvPr>
          <p:cNvSpPr>
            <a:spLocks noGrp="1"/>
          </p:cNvSpPr>
          <p:nvPr>
            <p:ph idx="1"/>
          </p:nvPr>
        </p:nvSpPr>
        <p:spPr>
          <a:xfrm>
            <a:off x="355107" y="1331649"/>
            <a:ext cx="11691119" cy="5466715"/>
          </a:xfrm>
        </p:spPr>
        <p:txBody>
          <a:bodyPr>
            <a:normAutofit/>
          </a:bodyPr>
          <a:lstStyle/>
          <a:p>
            <a:pPr marL="0" indent="0" algn="just">
              <a:buNone/>
            </a:pPr>
            <a:endParaRPr lang="es-CO" dirty="0"/>
          </a:p>
          <a:p>
            <a:pPr marL="0" indent="0" algn="just">
              <a:buNone/>
            </a:pPr>
            <a:r>
              <a:rPr lang="es-ES" sz="2300" b="1" dirty="0"/>
              <a:t>SOFT LAW,</a:t>
            </a:r>
            <a:r>
              <a:rPr lang="es-ES" sz="2300" dirty="0"/>
              <a:t> </a:t>
            </a:r>
          </a:p>
          <a:p>
            <a:pPr marL="0" indent="0" algn="just">
              <a:buNone/>
            </a:pPr>
            <a:endParaRPr lang="es-ES" sz="2300" dirty="0"/>
          </a:p>
          <a:p>
            <a:pPr marL="457200" indent="-457200" algn="just">
              <a:buAutoNum type="arabicPeriod"/>
            </a:pPr>
            <a:r>
              <a:rPr lang="es-ES" dirty="0"/>
              <a:t>REGLAS DE BEIJING, Reglas mínimas de las naciones unidas para la administración de justicia de menores. </a:t>
            </a:r>
          </a:p>
          <a:p>
            <a:pPr marL="457200" indent="-457200" algn="just">
              <a:buFont typeface="Wingdings 3" charset="2"/>
              <a:buAutoNum type="arabicPeriod"/>
            </a:pPr>
            <a:r>
              <a:rPr lang="es-ES" dirty="0"/>
              <a:t>REGLAS DE LA HABANA, reglas de las naciones unidas para la protección de los menores privados de la libertad.</a:t>
            </a:r>
          </a:p>
          <a:p>
            <a:pPr marL="457200" indent="-457200" algn="just">
              <a:buAutoNum type="arabicPeriod"/>
            </a:pPr>
            <a:r>
              <a:rPr lang="es-ES" dirty="0"/>
              <a:t>DIRECTRICES DE RIAD, directrices de las naciones unidas para la prevención de la delincuencia juvenil.</a:t>
            </a:r>
          </a:p>
          <a:p>
            <a:pPr marL="457200" indent="-457200" algn="just">
              <a:buAutoNum type="arabicPeriod"/>
            </a:pPr>
            <a:r>
              <a:rPr lang="es-ES" dirty="0"/>
              <a:t>REGLAS DE TOKIO, reglas mínimas de las naciones unidas sobre las medidas no privativas de la libertad.</a:t>
            </a:r>
          </a:p>
          <a:p>
            <a:pPr marL="457200" indent="-457200" algn="just">
              <a:buAutoNum type="arabicPeriod"/>
            </a:pPr>
            <a:r>
              <a:rPr lang="es-ES" dirty="0"/>
              <a:t>OBSERVACIONES GENERALES DEL COMITÉ DE LOS DERECHOS DEL NIÑO.</a:t>
            </a:r>
          </a:p>
          <a:p>
            <a:pPr marL="457200" indent="-457200" algn="just">
              <a:buAutoNum type="arabicPeriod"/>
            </a:pPr>
            <a:endParaRPr lang="es-ES" dirty="0"/>
          </a:p>
        </p:txBody>
      </p:sp>
      <p:sp>
        <p:nvSpPr>
          <p:cNvPr id="4" name="Flecha derecha 3"/>
          <p:cNvSpPr/>
          <p:nvPr/>
        </p:nvSpPr>
        <p:spPr>
          <a:xfrm>
            <a:off x="2099144" y="1853248"/>
            <a:ext cx="1105232" cy="3816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6" name="Título 1">
            <a:extLst>
              <a:ext uri="{FF2B5EF4-FFF2-40B4-BE49-F238E27FC236}">
                <a16:creationId xmlns:a16="http://schemas.microsoft.com/office/drawing/2014/main" id="{CF9A0B7F-B1A3-4A34-B770-56D105465D0E}"/>
              </a:ext>
            </a:extLst>
          </p:cNvPr>
          <p:cNvSpPr>
            <a:spLocks noGrp="1"/>
          </p:cNvSpPr>
          <p:nvPr>
            <p:ph type="title"/>
          </p:nvPr>
        </p:nvSpPr>
        <p:spPr>
          <a:xfrm>
            <a:off x="355107" y="557762"/>
            <a:ext cx="8596668" cy="1320800"/>
          </a:xfrm>
        </p:spPr>
        <p:txBody>
          <a:bodyPr>
            <a:normAutofit/>
          </a:bodyPr>
          <a:lstStyle/>
          <a:p>
            <a:r>
              <a:rPr lang="es-ES" sz="3200" b="1" dirty="0">
                <a:solidFill>
                  <a:schemeClr val="accent2">
                    <a:lumMod val="50000"/>
                  </a:schemeClr>
                </a:solidFill>
              </a:rPr>
              <a:t>ENFOQUE DE JUSTICIA RESTAURATIVA</a:t>
            </a:r>
            <a:endParaRPr lang="es-CO" sz="3200" b="1" dirty="0">
              <a:solidFill>
                <a:schemeClr val="accent2">
                  <a:lumMod val="50000"/>
                </a:schemeClr>
              </a:solidFill>
            </a:endParaRPr>
          </a:p>
        </p:txBody>
      </p:sp>
    </p:spTree>
    <p:extLst>
      <p:ext uri="{BB962C8B-B14F-4D97-AF65-F5344CB8AC3E}">
        <p14:creationId xmlns:p14="http://schemas.microsoft.com/office/powerpoint/2010/main" val="32579180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0045A730-35B2-4959-AA9D-C3C233C8B640}"/>
              </a:ext>
            </a:extLst>
          </p:cNvPr>
          <p:cNvSpPr>
            <a:spLocks noGrp="1"/>
          </p:cNvSpPr>
          <p:nvPr>
            <p:ph idx="1"/>
          </p:nvPr>
        </p:nvSpPr>
        <p:spPr>
          <a:xfrm>
            <a:off x="355107" y="1331650"/>
            <a:ext cx="11265763" cy="5073632"/>
          </a:xfrm>
        </p:spPr>
        <p:txBody>
          <a:bodyPr>
            <a:normAutofit/>
          </a:bodyPr>
          <a:lstStyle/>
          <a:p>
            <a:pPr marL="0" indent="0" algn="just">
              <a:buNone/>
            </a:pPr>
            <a:endParaRPr lang="es-CO" dirty="0"/>
          </a:p>
          <a:p>
            <a:pPr marL="0" indent="0" algn="just">
              <a:buNone/>
            </a:pPr>
            <a:r>
              <a:rPr lang="es-ES" b="1" u="sng" dirty="0"/>
              <a:t>Regla 11 de Beijing: Remisión de Casos: </a:t>
            </a:r>
          </a:p>
          <a:p>
            <a:pPr marL="0" indent="0" algn="just">
              <a:buNone/>
            </a:pPr>
            <a:r>
              <a:rPr lang="es-ES" dirty="0"/>
              <a:t>11.1. Se examinará la posibilidad, cuando proceda, de ocuparse de los menores delincuentes sin recurrir a las autoridades competentes mencionadas en la regla 14.1 infra, para que los juzguen oficialmente.</a:t>
            </a:r>
          </a:p>
          <a:p>
            <a:pPr marL="0" indent="0" algn="just">
              <a:buNone/>
            </a:pPr>
            <a:r>
              <a:rPr lang="es-ES" dirty="0"/>
              <a:t>11.2. La policía, el Ministerio fiscal y otros organismos que se ocupen de los casos de delincuencia de menores estarán facultados para fallar dichos casos discrecionalmente, sin necesidad de vista oficial, con arreglo a los criterios establecidos al efecto en los respectivos sistemas jurídicos y también en armonía con los principios contenidas en las presentes reglas.</a:t>
            </a:r>
          </a:p>
          <a:p>
            <a:pPr marL="0" indent="0" algn="just">
              <a:buNone/>
            </a:pPr>
            <a:r>
              <a:rPr lang="es-ES" dirty="0"/>
              <a:t>11.3. Toda remisión que signifique poner al menor a disposición de las instituciones pertinentes de la comunidad o de otro tipo estará supeditada al consentimiento del menor o al de sus padres o su tutor; sin embargo la decisión relativa a la remisión del caso se someterá al examen de una autoridad competente, cuando así se le solicite.</a:t>
            </a:r>
          </a:p>
          <a:p>
            <a:pPr marL="0" indent="0" algn="just">
              <a:buNone/>
            </a:pPr>
            <a:r>
              <a:rPr lang="es-ES" dirty="0"/>
              <a:t>11.4. Para facilitar la tramitación discrecional de los casos de menores, se procurará facilitar a la comunidad programas de supervisión y orientación temporales, restitución y compensación a las victimas.</a:t>
            </a:r>
          </a:p>
          <a:p>
            <a:pPr marL="0" indent="0" algn="just">
              <a:buNone/>
            </a:pPr>
            <a:endParaRPr lang="es-ES" dirty="0"/>
          </a:p>
        </p:txBody>
      </p:sp>
      <p:sp>
        <p:nvSpPr>
          <p:cNvPr id="5" name="Título 1">
            <a:extLst>
              <a:ext uri="{FF2B5EF4-FFF2-40B4-BE49-F238E27FC236}">
                <a16:creationId xmlns:a16="http://schemas.microsoft.com/office/drawing/2014/main" id="{CF9A0B7F-B1A3-4A34-B770-56D105465D0E}"/>
              </a:ext>
            </a:extLst>
          </p:cNvPr>
          <p:cNvSpPr>
            <a:spLocks noGrp="1"/>
          </p:cNvSpPr>
          <p:nvPr>
            <p:ph type="title"/>
          </p:nvPr>
        </p:nvSpPr>
        <p:spPr>
          <a:xfrm>
            <a:off x="355107" y="557762"/>
            <a:ext cx="8596668" cy="1320800"/>
          </a:xfrm>
        </p:spPr>
        <p:txBody>
          <a:bodyPr>
            <a:normAutofit/>
          </a:bodyPr>
          <a:lstStyle/>
          <a:p>
            <a:r>
              <a:rPr lang="es-ES" sz="3200" b="1" dirty="0">
                <a:solidFill>
                  <a:schemeClr val="accent2">
                    <a:lumMod val="50000"/>
                  </a:schemeClr>
                </a:solidFill>
              </a:rPr>
              <a:t>ENFOQUE DE JUSTICIA RESTAURATIVA</a:t>
            </a:r>
            <a:endParaRPr lang="es-CO" sz="3200" b="1" dirty="0">
              <a:solidFill>
                <a:schemeClr val="accent2">
                  <a:lumMod val="50000"/>
                </a:schemeClr>
              </a:solidFill>
            </a:endParaRPr>
          </a:p>
        </p:txBody>
      </p:sp>
    </p:spTree>
    <p:extLst>
      <p:ext uri="{BB962C8B-B14F-4D97-AF65-F5344CB8AC3E}">
        <p14:creationId xmlns:p14="http://schemas.microsoft.com/office/powerpoint/2010/main" val="38849972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0045A730-35B2-4959-AA9D-C3C233C8B640}"/>
              </a:ext>
            </a:extLst>
          </p:cNvPr>
          <p:cNvSpPr>
            <a:spLocks noGrp="1"/>
          </p:cNvSpPr>
          <p:nvPr>
            <p:ph idx="1"/>
          </p:nvPr>
        </p:nvSpPr>
        <p:spPr>
          <a:xfrm>
            <a:off x="355107" y="1331650"/>
            <a:ext cx="11265763" cy="5073632"/>
          </a:xfrm>
        </p:spPr>
        <p:txBody>
          <a:bodyPr>
            <a:normAutofit/>
          </a:bodyPr>
          <a:lstStyle/>
          <a:p>
            <a:pPr marL="0" indent="0" algn="just">
              <a:buNone/>
            </a:pPr>
            <a:endParaRPr lang="es-CO" dirty="0"/>
          </a:p>
          <a:p>
            <a:pPr marL="0" indent="0" algn="just">
              <a:buNone/>
            </a:pPr>
            <a:r>
              <a:rPr lang="es-ES" dirty="0"/>
              <a:t>Observación general 24. COMITÉ DE LOS DERECHOS DEL NIÑO:</a:t>
            </a:r>
          </a:p>
          <a:p>
            <a:pPr marL="0" indent="0" algn="just">
              <a:buNone/>
            </a:pPr>
            <a:endParaRPr lang="es-ES" dirty="0"/>
          </a:p>
          <a:p>
            <a:pPr marL="0" indent="0" algn="just">
              <a:buNone/>
            </a:pPr>
            <a:r>
              <a:rPr lang="es-ES" dirty="0"/>
              <a:t>MEDIDAS EXTRAJUDICIALES: Medidas para mantener a los niños al margen del sistema judicial, en cualquier momento antes o a lo largo de los procedimientos pertinentes.</a:t>
            </a:r>
          </a:p>
          <a:p>
            <a:pPr marL="0" indent="0" algn="just">
              <a:buNone/>
            </a:pPr>
            <a:endParaRPr lang="es-ES" dirty="0"/>
          </a:p>
          <a:p>
            <a:pPr marL="0" indent="0" algn="just">
              <a:buNone/>
            </a:pPr>
            <a:r>
              <a:rPr lang="es-ES" dirty="0"/>
              <a:t>JUSTICIA RESTAURATIVA: todo proceso en que la victima, el agresor y cualquier otra persona o miembro de la comunidad afectado por un delito participan conjuntamente y de forma activa en la resolución de las cuestiones derivadas de ese delito, a menudo con ayuda de un tercero justo e imparcial . Son ejemplos de procesos restaurativos la mediación, la celebración de conversaciones, la conciliación, y las reuniones para decidir sentencias.</a:t>
            </a:r>
          </a:p>
          <a:p>
            <a:pPr marL="0" indent="0" algn="just">
              <a:buNone/>
            </a:pPr>
            <a:r>
              <a:rPr lang="es-ES" dirty="0"/>
              <a:t> </a:t>
            </a:r>
          </a:p>
        </p:txBody>
      </p:sp>
      <p:sp>
        <p:nvSpPr>
          <p:cNvPr id="5" name="Título 1">
            <a:extLst>
              <a:ext uri="{FF2B5EF4-FFF2-40B4-BE49-F238E27FC236}">
                <a16:creationId xmlns:a16="http://schemas.microsoft.com/office/drawing/2014/main" id="{CF9A0B7F-B1A3-4A34-B770-56D105465D0E}"/>
              </a:ext>
            </a:extLst>
          </p:cNvPr>
          <p:cNvSpPr>
            <a:spLocks noGrp="1"/>
          </p:cNvSpPr>
          <p:nvPr>
            <p:ph type="title"/>
          </p:nvPr>
        </p:nvSpPr>
        <p:spPr>
          <a:xfrm>
            <a:off x="355107" y="557762"/>
            <a:ext cx="8596668" cy="1320800"/>
          </a:xfrm>
        </p:spPr>
        <p:txBody>
          <a:bodyPr>
            <a:normAutofit/>
          </a:bodyPr>
          <a:lstStyle/>
          <a:p>
            <a:r>
              <a:rPr lang="es-ES" sz="3200" b="1" dirty="0">
                <a:solidFill>
                  <a:schemeClr val="accent2">
                    <a:lumMod val="50000"/>
                  </a:schemeClr>
                </a:solidFill>
              </a:rPr>
              <a:t>ENFOQUE DE JUSTICIA RESTAURATIVA</a:t>
            </a:r>
            <a:endParaRPr lang="es-CO" sz="3200" b="1" dirty="0">
              <a:solidFill>
                <a:schemeClr val="accent2">
                  <a:lumMod val="50000"/>
                </a:schemeClr>
              </a:solidFill>
            </a:endParaRPr>
          </a:p>
        </p:txBody>
      </p:sp>
    </p:spTree>
    <p:extLst>
      <p:ext uri="{BB962C8B-B14F-4D97-AF65-F5344CB8AC3E}">
        <p14:creationId xmlns:p14="http://schemas.microsoft.com/office/powerpoint/2010/main" val="22309199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0045A730-35B2-4959-AA9D-C3C233C8B640}"/>
              </a:ext>
            </a:extLst>
          </p:cNvPr>
          <p:cNvSpPr>
            <a:spLocks noGrp="1"/>
          </p:cNvSpPr>
          <p:nvPr>
            <p:ph idx="1"/>
          </p:nvPr>
        </p:nvSpPr>
        <p:spPr>
          <a:xfrm>
            <a:off x="355107" y="850392"/>
            <a:ext cx="11669253" cy="6117336"/>
          </a:xfrm>
        </p:spPr>
        <p:txBody>
          <a:bodyPr>
            <a:normAutofit/>
          </a:bodyPr>
          <a:lstStyle/>
          <a:p>
            <a:pPr marL="0" indent="0" algn="just">
              <a:buNone/>
            </a:pPr>
            <a:endParaRPr lang="es-CO" dirty="0"/>
          </a:p>
          <a:p>
            <a:pPr marL="0" indent="0" algn="just">
              <a:buNone/>
            </a:pPr>
            <a:r>
              <a:rPr lang="es-ES" dirty="0"/>
              <a:t>Observación general 24. COMITÉ DE LOS DERECHOS DEL NIÑO:</a:t>
            </a:r>
          </a:p>
          <a:p>
            <a:pPr marL="0" indent="0" algn="just">
              <a:buNone/>
            </a:pPr>
            <a:endParaRPr lang="es-ES" dirty="0"/>
          </a:p>
          <a:p>
            <a:pPr marL="0" indent="0" algn="just">
              <a:buNone/>
            </a:pPr>
            <a:r>
              <a:rPr lang="es-ES" dirty="0"/>
              <a:t>LOS ESTADOS PARTES TAMBIEN DEBERAN ESTABLECER SERVICIOS Y PROGRAMAS DE CARÁCTER COMUNITARIO QUE RESPONDAN A LAS NECESIDADES, PROBLEMAS, INQUIETUDES E INTERESES ESPECIFICOS DE LOS NIÑOS Y QUE OFREZCAN ASESORAMIENTO Y ORIENTACIÓN ADECUADOS A SUS FAMILIAS.</a:t>
            </a:r>
          </a:p>
          <a:p>
            <a:pPr marL="0" indent="0" algn="just">
              <a:buNone/>
            </a:pPr>
            <a:endParaRPr lang="es-ES" dirty="0"/>
          </a:p>
          <a:p>
            <a:pPr marL="0" indent="0" algn="just">
              <a:buNone/>
            </a:pPr>
            <a:r>
              <a:rPr lang="es-ES" dirty="0"/>
              <a:t>Los estados partes deben promover la adopción de medidas para tratar con los niños sin recurrir a procedimientos judiciales cuando proceda. En la practica, las medidas se dividen generalmente en dos categorías:</a:t>
            </a:r>
          </a:p>
          <a:p>
            <a:pPr marL="457200" indent="-457200" algn="just">
              <a:buAutoNum type="alphaLcParenR"/>
            </a:pPr>
            <a:r>
              <a:rPr lang="es-ES" dirty="0"/>
              <a:t>Medidas Extrajudiciales: Medidas para mantener a los niños al margen del sistema judicial, en cualquier momento antes o a lo largo de los procedimientos pertinentes, mediante la derivación de los asuntos a programas o actividades. </a:t>
            </a:r>
          </a:p>
          <a:p>
            <a:pPr marL="457200" indent="-457200" algn="just">
              <a:buAutoNum type="alphaLcParenR"/>
            </a:pPr>
            <a:r>
              <a:rPr lang="es-ES" dirty="0"/>
              <a:t>Medidas en el contexto de los procedimientos judiciales.</a:t>
            </a:r>
          </a:p>
          <a:p>
            <a:pPr marL="0" indent="0" algn="just">
              <a:buNone/>
            </a:pPr>
            <a:endParaRPr lang="es-ES" dirty="0"/>
          </a:p>
        </p:txBody>
      </p:sp>
      <p:sp>
        <p:nvSpPr>
          <p:cNvPr id="5" name="Título 1">
            <a:extLst>
              <a:ext uri="{FF2B5EF4-FFF2-40B4-BE49-F238E27FC236}">
                <a16:creationId xmlns:a16="http://schemas.microsoft.com/office/drawing/2014/main" id="{CF9A0B7F-B1A3-4A34-B770-56D105465D0E}"/>
              </a:ext>
            </a:extLst>
          </p:cNvPr>
          <p:cNvSpPr>
            <a:spLocks noGrp="1"/>
          </p:cNvSpPr>
          <p:nvPr>
            <p:ph type="title"/>
          </p:nvPr>
        </p:nvSpPr>
        <p:spPr>
          <a:xfrm>
            <a:off x="355107" y="557762"/>
            <a:ext cx="8596668" cy="1320800"/>
          </a:xfrm>
        </p:spPr>
        <p:txBody>
          <a:bodyPr>
            <a:normAutofit/>
          </a:bodyPr>
          <a:lstStyle/>
          <a:p>
            <a:r>
              <a:rPr lang="es-ES" sz="3200" b="1" dirty="0">
                <a:solidFill>
                  <a:schemeClr val="accent2">
                    <a:lumMod val="50000"/>
                  </a:schemeClr>
                </a:solidFill>
              </a:rPr>
              <a:t>ENFOQUE DE JUSTICIA RESTAURATIVA</a:t>
            </a:r>
            <a:endParaRPr lang="es-CO" sz="3200" b="1" dirty="0">
              <a:solidFill>
                <a:schemeClr val="accent2">
                  <a:lumMod val="50000"/>
                </a:schemeClr>
              </a:solidFill>
            </a:endParaRPr>
          </a:p>
        </p:txBody>
      </p:sp>
    </p:spTree>
    <p:extLst>
      <p:ext uri="{BB962C8B-B14F-4D97-AF65-F5344CB8AC3E}">
        <p14:creationId xmlns:p14="http://schemas.microsoft.com/office/powerpoint/2010/main" val="19595387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0045A730-35B2-4959-AA9D-C3C233C8B640}"/>
              </a:ext>
            </a:extLst>
          </p:cNvPr>
          <p:cNvSpPr>
            <a:spLocks noGrp="1"/>
          </p:cNvSpPr>
          <p:nvPr>
            <p:ph idx="1"/>
          </p:nvPr>
        </p:nvSpPr>
        <p:spPr>
          <a:xfrm>
            <a:off x="355107" y="1331650"/>
            <a:ext cx="11738827" cy="5434910"/>
          </a:xfrm>
        </p:spPr>
        <p:txBody>
          <a:bodyPr>
            <a:normAutofit fontScale="92500" lnSpcReduction="20000"/>
          </a:bodyPr>
          <a:lstStyle/>
          <a:p>
            <a:pPr marL="0" indent="0" algn="just">
              <a:buNone/>
            </a:pPr>
            <a:endParaRPr lang="es-CO" dirty="0"/>
          </a:p>
          <a:p>
            <a:pPr marL="0" indent="0" algn="just">
              <a:buNone/>
            </a:pPr>
            <a:endParaRPr lang="es-ES" dirty="0"/>
          </a:p>
          <a:p>
            <a:pPr marL="0" indent="0" algn="just">
              <a:buNone/>
            </a:pPr>
            <a:r>
              <a:rPr lang="es-ES" dirty="0"/>
              <a:t>PREMISAS:</a:t>
            </a:r>
          </a:p>
          <a:p>
            <a:pPr marL="0" indent="0" algn="just">
              <a:buNone/>
            </a:pPr>
            <a:endParaRPr lang="es-ES" dirty="0"/>
          </a:p>
          <a:p>
            <a:pPr marL="0" indent="0" algn="just">
              <a:buNone/>
            </a:pPr>
            <a:r>
              <a:rPr lang="es-ES" dirty="0"/>
              <a:t>1. La Justicia restaurativa busca la solución integral del conflicto, garantizando la participación del ofensor, la victima y la comunidad a través de la derivación del caso a programas extrajudiciales.</a:t>
            </a:r>
          </a:p>
          <a:p>
            <a:pPr marL="0" indent="0" algn="just">
              <a:buNone/>
            </a:pPr>
            <a:endParaRPr lang="es-ES" dirty="0"/>
          </a:p>
          <a:p>
            <a:pPr marL="0" indent="0" algn="just">
              <a:buNone/>
            </a:pPr>
            <a:r>
              <a:rPr lang="es-ES" dirty="0"/>
              <a:t>2. Rol del Juez en un enfoque de Justicia Restaurativa, lo obliga a sensibilizar y facilitar la aplicación de la Justicia Restaurativa y la Justicia terapéutica; incorporando al proceso los resultados de las practicas restaurativas y promoviendo una interpretación favorable de la Justicia Restaurativa en la aplicación de la ley.</a:t>
            </a:r>
          </a:p>
          <a:p>
            <a:pPr marL="0" indent="0" algn="just">
              <a:buNone/>
            </a:pPr>
            <a:endParaRPr lang="es-ES" dirty="0"/>
          </a:p>
          <a:p>
            <a:pPr marL="0" indent="0" algn="just">
              <a:buNone/>
            </a:pPr>
            <a:r>
              <a:rPr lang="es-ES" dirty="0"/>
              <a:t>3. Las practicas restaurativas no van a ser ejecutadas por los jueces, en tanto que en desarrollo del principio de remisión o derivación de casos, o des judicialización, serán las autoridades administrativas, ONG, las encargadas de realizar las actividades que permitan movilizar la responsabilización del ofensor y su reintegración, teniendo en cuenta los intereses de las victimas, reparación y garantías de no repetición.</a:t>
            </a:r>
          </a:p>
          <a:p>
            <a:pPr marL="0" indent="0" algn="just">
              <a:buNone/>
            </a:pPr>
            <a:endParaRPr lang="es-ES" dirty="0"/>
          </a:p>
          <a:p>
            <a:pPr marL="0" indent="0" algn="just">
              <a:buNone/>
            </a:pPr>
            <a:r>
              <a:rPr lang="es-ES" dirty="0"/>
              <a:t>4. En todo caso el Juez debe indagar sobre que la practica o resultado restaurativo que se le pone de presente si cumpla con los contenidos mínimos de: R.R.R.</a:t>
            </a:r>
          </a:p>
          <a:p>
            <a:pPr marL="0" indent="0" algn="just">
              <a:buNone/>
            </a:pPr>
            <a:r>
              <a:rPr lang="es-ES" dirty="0"/>
              <a:t> </a:t>
            </a:r>
          </a:p>
        </p:txBody>
      </p:sp>
      <p:sp>
        <p:nvSpPr>
          <p:cNvPr id="5" name="Título 1">
            <a:extLst>
              <a:ext uri="{FF2B5EF4-FFF2-40B4-BE49-F238E27FC236}">
                <a16:creationId xmlns:a16="http://schemas.microsoft.com/office/drawing/2014/main" id="{CF9A0B7F-B1A3-4A34-B770-56D105465D0E}"/>
              </a:ext>
            </a:extLst>
          </p:cNvPr>
          <p:cNvSpPr>
            <a:spLocks noGrp="1"/>
          </p:cNvSpPr>
          <p:nvPr>
            <p:ph type="title"/>
          </p:nvPr>
        </p:nvSpPr>
        <p:spPr>
          <a:xfrm>
            <a:off x="355107" y="557762"/>
            <a:ext cx="8596668" cy="1320800"/>
          </a:xfrm>
        </p:spPr>
        <p:txBody>
          <a:bodyPr>
            <a:normAutofit/>
          </a:bodyPr>
          <a:lstStyle/>
          <a:p>
            <a:r>
              <a:rPr lang="es-ES" sz="3200" b="1" dirty="0">
                <a:solidFill>
                  <a:schemeClr val="accent2">
                    <a:lumMod val="50000"/>
                  </a:schemeClr>
                </a:solidFill>
              </a:rPr>
              <a:t>ENFOQUE DE JUSTICIA RESTAURATIVA</a:t>
            </a:r>
            <a:endParaRPr lang="es-CO" sz="3200" b="1" dirty="0">
              <a:solidFill>
                <a:schemeClr val="accent2">
                  <a:lumMod val="50000"/>
                </a:schemeClr>
              </a:solidFill>
            </a:endParaRPr>
          </a:p>
        </p:txBody>
      </p:sp>
    </p:spTree>
    <p:extLst>
      <p:ext uri="{BB962C8B-B14F-4D97-AF65-F5344CB8AC3E}">
        <p14:creationId xmlns:p14="http://schemas.microsoft.com/office/powerpoint/2010/main" val="3289982689"/>
      </p:ext>
    </p:extLst>
  </p:cSld>
  <p:clrMapOvr>
    <a:masterClrMapping/>
  </p:clrMapOvr>
</p:sld>
</file>

<file path=ppt/theme/theme1.xml><?xml version="1.0" encoding="utf-8"?>
<a:theme xmlns:a="http://schemas.openxmlformats.org/drawingml/2006/main" name="Faceta">
  <a:themeElements>
    <a:clrScheme name="Fac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15152</TotalTime>
  <Words>3021</Words>
  <Application>Microsoft Office PowerPoint</Application>
  <PresentationFormat>Panorámica</PresentationFormat>
  <Paragraphs>273</Paragraphs>
  <Slides>35</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35</vt:i4>
      </vt:variant>
    </vt:vector>
  </HeadingPairs>
  <TitlesOfParts>
    <vt:vector size="42" baseType="lpstr">
      <vt:lpstr>Arial</vt:lpstr>
      <vt:lpstr>Calibri</vt:lpstr>
      <vt:lpstr>Times New Roman</vt:lpstr>
      <vt:lpstr>Trebuchet MS</vt:lpstr>
      <vt:lpstr>Wingdings 3</vt:lpstr>
      <vt:lpstr>Work Sans</vt:lpstr>
      <vt:lpstr>Faceta</vt:lpstr>
      <vt:lpstr>Protocolos del Consejo Superior de la Judicatura, simulación de audiencias con enfoque de justicia restaurativa y terapéutica y audiencias de seguimiento</vt:lpstr>
      <vt:lpstr>ENFOQUE DE JUSTICIA RESTAURATIVA</vt:lpstr>
      <vt:lpstr>Presentación de PowerPoint</vt:lpstr>
      <vt:lpstr>ENFOQUE DE JUSTICIA RESTAURATIVA</vt:lpstr>
      <vt:lpstr>ENFOQUE DE JUSTICIA RESTAURATIVA</vt:lpstr>
      <vt:lpstr>ENFOQUE DE JUSTICIA RESTAURATIVA</vt:lpstr>
      <vt:lpstr>ENFOQUE DE JUSTICIA RESTAURATIVA</vt:lpstr>
      <vt:lpstr>ENFOQUE DE JUSTICIA RESTAURATIVA</vt:lpstr>
      <vt:lpstr>ENFOQUE DE JUSTICIA RESTAURATIVA</vt:lpstr>
      <vt:lpstr>ENFOQUE DE JUSTICIA RESTAURATIVA</vt:lpstr>
      <vt:lpstr>ENFOQUE DE JUSTICIA RESTAURATIVA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PROTOCOLOS DE JUSTICIA RESTAURATIVA EN EL MARCO DEL S.R.P.A</dc:title>
  <dc:creator>gustavo aguilera</dc:creator>
  <cp:lastModifiedBy>Francy Elena Montoya Arce</cp:lastModifiedBy>
  <cp:revision>89</cp:revision>
  <dcterms:created xsi:type="dcterms:W3CDTF">2022-05-10T13:36:19Z</dcterms:created>
  <dcterms:modified xsi:type="dcterms:W3CDTF">2022-11-01T19:40:19Z</dcterms:modified>
</cp:coreProperties>
</file>